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90055" autoAdjust="0"/>
  </p:normalViewPr>
  <p:slideViewPr>
    <p:cSldViewPr snapToGrid="0" snapToObjects="1">
      <p:cViewPr varScale="1">
        <p:scale>
          <a:sx n="65" d="100"/>
          <a:sy n="65" d="100"/>
        </p:scale>
        <p:origin x="11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6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37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35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ursera.org/professional-certificates/ibm-data-science?&amp;instructors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VEMURI BALAJI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28-Feb-2023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72031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24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24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2400" dirty="0">
              <a:latin typeface="Carlito"/>
              <a:cs typeface="Carlito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https://github.com/balajivemuri/Applied_Data_Science_Capstone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6821"/>
            <a:ext cx="9868961" cy="524072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4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4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24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https://github.com/balajivemuri/Applied_Data_Science_Capstone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7886"/>
            <a:ext cx="9745589" cy="515257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4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US" sz="24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r>
              <a:rPr lang="en-US" sz="20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https://github.com/balajivemuri/Applied_Data_Science_Capstone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 marL="457200" marR="5080" indent="-457200">
              <a:lnSpc>
                <a:spcPts val="2210"/>
              </a:lnSpc>
              <a:spcBef>
                <a:spcPts val="335"/>
              </a:spcBef>
              <a:buFont typeface="+mj-lt"/>
              <a:buAutoNum type="arabicParenR"/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</a:p>
          <a:p>
            <a:pPr marL="457200" marR="5080" indent="-457200">
              <a:lnSpc>
                <a:spcPts val="2210"/>
              </a:lnSpc>
              <a:spcBef>
                <a:spcPts val="335"/>
              </a:spcBef>
              <a:buFont typeface="+mj-lt"/>
              <a:buAutoNum type="arabicParenR"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 marL="241300" indent="-4572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US" sz="2400" dirty="0">
              <a:latin typeface="Carlito"/>
              <a:cs typeface="Carlito"/>
            </a:endParaRPr>
          </a:p>
          <a:p>
            <a:pPr marL="241300" marR="84455" indent="-457200">
              <a:lnSpc>
                <a:spcPts val="2290"/>
              </a:lnSpc>
              <a:spcBef>
                <a:spcPts val="1275"/>
              </a:spcBef>
              <a:buFont typeface="+mj-lt"/>
              <a:buAutoNum type="arabicPeriod"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US" sz="2400" dirty="0">
              <a:latin typeface="Carlito"/>
              <a:cs typeface="Carlito"/>
            </a:endParaRPr>
          </a:p>
          <a:p>
            <a:pPr marL="241300" marR="5080" indent="-457200">
              <a:lnSpc>
                <a:spcPts val="2210"/>
              </a:lnSpc>
              <a:spcBef>
                <a:spcPts val="1375"/>
              </a:spcBef>
              <a:buFont typeface="+mj-lt"/>
              <a:buAutoNum type="arabicPeriod"/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400" dirty="0">
              <a:latin typeface="Carlito"/>
              <a:cs typeface="Carlito"/>
            </a:endParaRPr>
          </a:p>
          <a:p>
            <a:pPr marL="241300" indent="-457200">
              <a:lnSpc>
                <a:spcPct val="100000"/>
              </a:lnSpc>
              <a:spcBef>
                <a:spcPts val="1050"/>
              </a:spcBef>
              <a:buFont typeface="+mj-lt"/>
              <a:buAutoNum type="arabicPeriod"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US" sz="2400" dirty="0">
              <a:latin typeface="Carlito"/>
              <a:cs typeface="Carlito"/>
            </a:endParaRPr>
          </a:p>
          <a:p>
            <a:pPr marL="241300" indent="-457200">
              <a:lnSpc>
                <a:spcPts val="2350"/>
              </a:lnSpc>
              <a:spcBef>
                <a:spcPts val="1105"/>
              </a:spcBef>
              <a:buFont typeface="+mj-lt"/>
              <a:buAutoNum type="arabicPeriod"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US" sz="2400" dirty="0">
              <a:latin typeface="Carlito"/>
              <a:cs typeface="Carlito"/>
            </a:endParaRPr>
          </a:p>
          <a:p>
            <a:pPr marL="241300" indent="-457200">
              <a:lnSpc>
                <a:spcPts val="2350"/>
              </a:lnSpc>
              <a:buFont typeface="+mj-lt"/>
              <a:buAutoNum type="arabicPeriod"/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4119"/>
            <a:ext cx="10084803" cy="50567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66192838-A417-485B-0668-9549CA10CF24}"/>
              </a:ext>
            </a:extLst>
          </p:cNvPr>
          <p:cNvGrpSpPr/>
          <p:nvPr/>
        </p:nvGrpSpPr>
        <p:grpSpPr>
          <a:xfrm>
            <a:off x="2158596" y="2562127"/>
            <a:ext cx="1923414" cy="1153795"/>
            <a:chOff x="3829811" y="1941575"/>
            <a:chExt cx="1923414" cy="1153795"/>
          </a:xfrm>
        </p:grpSpPr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18FFB563-EC15-490B-BDE6-7D84D2A217D4}"/>
                </a:ext>
              </a:extLst>
            </p:cNvPr>
            <p:cNvSpPr/>
            <p:nvPr/>
          </p:nvSpPr>
          <p:spPr>
            <a:xfrm>
              <a:off x="3829811" y="2159160"/>
              <a:ext cx="1923414" cy="649288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67E3A506-A9E0-9639-03FD-41708C16F8DA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" name="object 9">
            <a:extLst>
              <a:ext uri="{FF2B5EF4-FFF2-40B4-BE49-F238E27FC236}">
                <a16:creationId xmlns:a16="http://schemas.microsoft.com/office/drawing/2014/main" id="{82CF0641-2A3F-2F38-EB30-E107258CCA49}"/>
              </a:ext>
            </a:extLst>
          </p:cNvPr>
          <p:cNvSpPr txBox="1"/>
          <p:nvPr/>
        </p:nvSpPr>
        <p:spPr>
          <a:xfrm>
            <a:off x="2327506" y="2840512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22DA56C4-8A21-3319-B388-42F95A0319CA}"/>
              </a:ext>
            </a:extLst>
          </p:cNvPr>
          <p:cNvSpPr txBox="1"/>
          <p:nvPr/>
        </p:nvSpPr>
        <p:spPr>
          <a:xfrm>
            <a:off x="2246735" y="3076732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8" name="object 11">
            <a:extLst>
              <a:ext uri="{FF2B5EF4-FFF2-40B4-BE49-F238E27FC236}">
                <a16:creationId xmlns:a16="http://schemas.microsoft.com/office/drawing/2014/main" id="{CCB3007B-53E9-7DE7-C8C0-428F27C2C6D1}"/>
              </a:ext>
            </a:extLst>
          </p:cNvPr>
          <p:cNvGrpSpPr/>
          <p:nvPr/>
        </p:nvGrpSpPr>
        <p:grpSpPr>
          <a:xfrm>
            <a:off x="2158596" y="4003831"/>
            <a:ext cx="1923414" cy="1155065"/>
            <a:chOff x="3829811" y="3383279"/>
            <a:chExt cx="1923414" cy="1155065"/>
          </a:xfrm>
        </p:grpSpPr>
        <p:sp>
          <p:nvSpPr>
            <p:cNvPr id="49" name="object 13">
              <a:extLst>
                <a:ext uri="{FF2B5EF4-FFF2-40B4-BE49-F238E27FC236}">
                  <a16:creationId xmlns:a16="http://schemas.microsoft.com/office/drawing/2014/main" id="{FA446AC1-7262-D37D-A24A-5BDC92B82B21}"/>
                </a:ext>
              </a:extLst>
            </p:cNvPr>
            <p:cNvSpPr/>
            <p:nvPr/>
          </p:nvSpPr>
          <p:spPr>
            <a:xfrm>
              <a:off x="3829811" y="3602388"/>
              <a:ext cx="1923414" cy="797709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50" name="object 14">
              <a:extLst>
                <a:ext uri="{FF2B5EF4-FFF2-40B4-BE49-F238E27FC236}">
                  <a16:creationId xmlns:a16="http://schemas.microsoft.com/office/drawing/2014/main" id="{6A3D3574-97DE-E58D-DC0A-510B8F8658EA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" name="object 15">
            <a:extLst>
              <a:ext uri="{FF2B5EF4-FFF2-40B4-BE49-F238E27FC236}">
                <a16:creationId xmlns:a16="http://schemas.microsoft.com/office/drawing/2014/main" id="{4241E199-7D1C-AF7F-77AB-1E97C82A4283}"/>
              </a:ext>
            </a:extLst>
          </p:cNvPr>
          <p:cNvSpPr txBox="1"/>
          <p:nvPr/>
        </p:nvSpPr>
        <p:spPr>
          <a:xfrm>
            <a:off x="2339699" y="4164867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60E5D3E0-9A01-F86D-BE93-6478E105B175}"/>
              </a:ext>
            </a:extLst>
          </p:cNvPr>
          <p:cNvSpPr txBox="1"/>
          <p:nvPr/>
        </p:nvSpPr>
        <p:spPr>
          <a:xfrm>
            <a:off x="2473811" y="4400834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692CAA69-02E6-EDAF-4F3F-73426F7025BE}"/>
              </a:ext>
            </a:extLst>
          </p:cNvPr>
          <p:cNvSpPr txBox="1"/>
          <p:nvPr/>
        </p:nvSpPr>
        <p:spPr>
          <a:xfrm>
            <a:off x="2426567" y="4638578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" name="object 18">
            <a:extLst>
              <a:ext uri="{FF2B5EF4-FFF2-40B4-BE49-F238E27FC236}">
                <a16:creationId xmlns:a16="http://schemas.microsoft.com/office/drawing/2014/main" id="{95384946-240B-76C0-7C13-0379C2E0D27F}"/>
              </a:ext>
            </a:extLst>
          </p:cNvPr>
          <p:cNvGrpSpPr/>
          <p:nvPr/>
        </p:nvGrpSpPr>
        <p:grpSpPr>
          <a:xfrm>
            <a:off x="2158596" y="5447060"/>
            <a:ext cx="1923414" cy="1153795"/>
            <a:chOff x="3829811" y="4826508"/>
            <a:chExt cx="1923414" cy="1153795"/>
          </a:xfrm>
        </p:grpSpPr>
        <p:sp>
          <p:nvSpPr>
            <p:cNvPr id="46" name="object 20">
              <a:extLst>
                <a:ext uri="{FF2B5EF4-FFF2-40B4-BE49-F238E27FC236}">
                  <a16:creationId xmlns:a16="http://schemas.microsoft.com/office/drawing/2014/main" id="{77DBB760-C79C-F324-63EB-DB39645B7667}"/>
                </a:ext>
              </a:extLst>
            </p:cNvPr>
            <p:cNvSpPr/>
            <p:nvPr/>
          </p:nvSpPr>
          <p:spPr>
            <a:xfrm>
              <a:off x="3829811" y="5104841"/>
              <a:ext cx="1923414" cy="559013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7" name="object 21">
              <a:extLst>
                <a:ext uri="{FF2B5EF4-FFF2-40B4-BE49-F238E27FC236}">
                  <a16:creationId xmlns:a16="http://schemas.microsoft.com/office/drawing/2014/main" id="{50E912E0-643B-4179-6A78-49FC479666D1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3" name="object 22">
            <a:extLst>
              <a:ext uri="{FF2B5EF4-FFF2-40B4-BE49-F238E27FC236}">
                <a16:creationId xmlns:a16="http://schemas.microsoft.com/office/drawing/2014/main" id="{41720D7F-8DAF-5A81-17E0-214B1B998A9B}"/>
              </a:ext>
            </a:extLst>
          </p:cNvPr>
          <p:cNvSpPr txBox="1"/>
          <p:nvPr/>
        </p:nvSpPr>
        <p:spPr>
          <a:xfrm>
            <a:off x="2432663" y="5725393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4" name="object 23">
            <a:extLst>
              <a:ext uri="{FF2B5EF4-FFF2-40B4-BE49-F238E27FC236}">
                <a16:creationId xmlns:a16="http://schemas.microsoft.com/office/drawing/2014/main" id="{83FE8CF4-3349-1F76-D95A-92137C0E0BA5}"/>
              </a:ext>
            </a:extLst>
          </p:cNvPr>
          <p:cNvSpPr txBox="1"/>
          <p:nvPr/>
        </p:nvSpPr>
        <p:spPr>
          <a:xfrm>
            <a:off x="2912723" y="5962299"/>
            <a:ext cx="41148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5" name="object 24">
            <a:extLst>
              <a:ext uri="{FF2B5EF4-FFF2-40B4-BE49-F238E27FC236}">
                <a16:creationId xmlns:a16="http://schemas.microsoft.com/office/drawing/2014/main" id="{F0D0CFA6-CFB1-E545-A98A-AA969C4FAE4F}"/>
              </a:ext>
            </a:extLst>
          </p:cNvPr>
          <p:cNvGrpSpPr/>
          <p:nvPr/>
        </p:nvGrpSpPr>
        <p:grpSpPr>
          <a:xfrm>
            <a:off x="4717393" y="5447060"/>
            <a:ext cx="1923414" cy="1153795"/>
            <a:chOff x="6388608" y="4826508"/>
            <a:chExt cx="1923414" cy="1153795"/>
          </a:xfrm>
        </p:grpSpPr>
        <p:sp>
          <p:nvSpPr>
            <p:cNvPr id="43" name="object 26">
              <a:extLst>
                <a:ext uri="{FF2B5EF4-FFF2-40B4-BE49-F238E27FC236}">
                  <a16:creationId xmlns:a16="http://schemas.microsoft.com/office/drawing/2014/main" id="{9952C624-28D9-4B9A-246E-14BF1D687FD3}"/>
                </a:ext>
              </a:extLst>
            </p:cNvPr>
            <p:cNvSpPr/>
            <p:nvPr/>
          </p:nvSpPr>
          <p:spPr>
            <a:xfrm>
              <a:off x="6388608" y="4986909"/>
              <a:ext cx="1923414" cy="769874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4" name="object 27">
              <a:extLst>
                <a:ext uri="{FF2B5EF4-FFF2-40B4-BE49-F238E27FC236}">
                  <a16:creationId xmlns:a16="http://schemas.microsoft.com/office/drawing/2014/main" id="{F4022A00-C9FE-83B4-4766-933AC7EF8A93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object 28">
            <a:extLst>
              <a:ext uri="{FF2B5EF4-FFF2-40B4-BE49-F238E27FC236}">
                <a16:creationId xmlns:a16="http://schemas.microsoft.com/office/drawing/2014/main" id="{7451AAFB-4BAC-C759-450F-B5F9A26D274A}"/>
              </a:ext>
            </a:extLst>
          </p:cNvPr>
          <p:cNvSpPr txBox="1"/>
          <p:nvPr/>
        </p:nvSpPr>
        <p:spPr>
          <a:xfrm>
            <a:off x="5064611" y="5607461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29">
            <a:extLst>
              <a:ext uri="{FF2B5EF4-FFF2-40B4-BE49-F238E27FC236}">
                <a16:creationId xmlns:a16="http://schemas.microsoft.com/office/drawing/2014/main" id="{F25E11A2-A62A-F0B3-2F7C-4E1F60383EA4}"/>
              </a:ext>
            </a:extLst>
          </p:cNvPr>
          <p:cNvSpPr txBox="1"/>
          <p:nvPr/>
        </p:nvSpPr>
        <p:spPr>
          <a:xfrm>
            <a:off x="4814675" y="5837585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18" name="object 30">
            <a:extLst>
              <a:ext uri="{FF2B5EF4-FFF2-40B4-BE49-F238E27FC236}">
                <a16:creationId xmlns:a16="http://schemas.microsoft.com/office/drawing/2014/main" id="{C4426E95-AEA5-7CC8-EDE6-9D3290916856}"/>
              </a:ext>
            </a:extLst>
          </p:cNvPr>
          <p:cNvGrpSpPr/>
          <p:nvPr/>
        </p:nvGrpSpPr>
        <p:grpSpPr>
          <a:xfrm>
            <a:off x="4757178" y="3823301"/>
            <a:ext cx="1923414" cy="1155065"/>
            <a:chOff x="6388608" y="3383279"/>
            <a:chExt cx="1923414" cy="1155065"/>
          </a:xfrm>
        </p:grpSpPr>
        <p:sp>
          <p:nvSpPr>
            <p:cNvPr id="40" name="object 32">
              <a:extLst>
                <a:ext uri="{FF2B5EF4-FFF2-40B4-BE49-F238E27FC236}">
                  <a16:creationId xmlns:a16="http://schemas.microsoft.com/office/drawing/2014/main" id="{15DCFD71-BE2E-D9DA-CA85-DCB5180E58FA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" name="object 33">
              <a:extLst>
                <a:ext uri="{FF2B5EF4-FFF2-40B4-BE49-F238E27FC236}">
                  <a16:creationId xmlns:a16="http://schemas.microsoft.com/office/drawing/2014/main" id="{425DA60B-81D5-A1E2-6395-98754CCE73E6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9" name="object 34">
            <a:extLst>
              <a:ext uri="{FF2B5EF4-FFF2-40B4-BE49-F238E27FC236}">
                <a16:creationId xmlns:a16="http://schemas.microsoft.com/office/drawing/2014/main" id="{422C666C-EA8F-4120-0763-ADA33FA362A0}"/>
              </a:ext>
            </a:extLst>
          </p:cNvPr>
          <p:cNvSpPr txBox="1"/>
          <p:nvPr/>
        </p:nvSpPr>
        <p:spPr>
          <a:xfrm>
            <a:off x="4875380" y="3899501"/>
            <a:ext cx="15938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20" name="object 35">
            <a:extLst>
              <a:ext uri="{FF2B5EF4-FFF2-40B4-BE49-F238E27FC236}">
                <a16:creationId xmlns:a16="http://schemas.microsoft.com/office/drawing/2014/main" id="{C3C6797C-C64B-6357-3B53-3A01A849DB80}"/>
              </a:ext>
            </a:extLst>
          </p:cNvPr>
          <p:cNvSpPr txBox="1"/>
          <p:nvPr/>
        </p:nvSpPr>
        <p:spPr>
          <a:xfrm>
            <a:off x="4931768" y="4149193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21" name="object 36">
            <a:extLst>
              <a:ext uri="{FF2B5EF4-FFF2-40B4-BE49-F238E27FC236}">
                <a16:creationId xmlns:a16="http://schemas.microsoft.com/office/drawing/2014/main" id="{9167A3DB-3A23-E81E-8911-F798100192B8}"/>
              </a:ext>
            </a:extLst>
          </p:cNvPr>
          <p:cNvSpPr txBox="1"/>
          <p:nvPr/>
        </p:nvSpPr>
        <p:spPr>
          <a:xfrm>
            <a:off x="4854881" y="4370842"/>
            <a:ext cx="16027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22" name="object 37">
            <a:extLst>
              <a:ext uri="{FF2B5EF4-FFF2-40B4-BE49-F238E27FC236}">
                <a16:creationId xmlns:a16="http://schemas.microsoft.com/office/drawing/2014/main" id="{F6199ADB-EDA6-B378-C058-B0FB69341943}"/>
              </a:ext>
            </a:extLst>
          </p:cNvPr>
          <p:cNvSpPr txBox="1"/>
          <p:nvPr/>
        </p:nvSpPr>
        <p:spPr>
          <a:xfrm>
            <a:off x="5124046" y="4668316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23" name="object 38">
            <a:extLst>
              <a:ext uri="{FF2B5EF4-FFF2-40B4-BE49-F238E27FC236}">
                <a16:creationId xmlns:a16="http://schemas.microsoft.com/office/drawing/2014/main" id="{E90D76C4-313F-1EC3-F4BC-2F74417E500B}"/>
              </a:ext>
            </a:extLst>
          </p:cNvPr>
          <p:cNvGrpSpPr/>
          <p:nvPr/>
        </p:nvGrpSpPr>
        <p:grpSpPr>
          <a:xfrm>
            <a:off x="4694544" y="2562127"/>
            <a:ext cx="1946263" cy="1153795"/>
            <a:chOff x="6365759" y="1941575"/>
            <a:chExt cx="1946263" cy="1153795"/>
          </a:xfrm>
        </p:grpSpPr>
        <p:sp>
          <p:nvSpPr>
            <p:cNvPr id="37" name="object 40">
              <a:extLst>
                <a:ext uri="{FF2B5EF4-FFF2-40B4-BE49-F238E27FC236}">
                  <a16:creationId xmlns:a16="http://schemas.microsoft.com/office/drawing/2014/main" id="{0A0B2A5D-9138-6301-B4EB-EDEC9CDF6D27}"/>
                </a:ext>
              </a:extLst>
            </p:cNvPr>
            <p:cNvSpPr/>
            <p:nvPr/>
          </p:nvSpPr>
          <p:spPr>
            <a:xfrm>
              <a:off x="6365759" y="2097268"/>
              <a:ext cx="1923414" cy="598679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8" name="object 41">
              <a:extLst>
                <a:ext uri="{FF2B5EF4-FFF2-40B4-BE49-F238E27FC236}">
                  <a16:creationId xmlns:a16="http://schemas.microsoft.com/office/drawing/2014/main" id="{F680396A-1BFB-34A0-8240-BA86189E8E82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4" name="object 42">
            <a:extLst>
              <a:ext uri="{FF2B5EF4-FFF2-40B4-BE49-F238E27FC236}">
                <a16:creationId xmlns:a16="http://schemas.microsoft.com/office/drawing/2014/main" id="{76D9F2AC-EC3B-B4F9-45C9-92E31C7F66CF}"/>
              </a:ext>
            </a:extLst>
          </p:cNvPr>
          <p:cNvSpPr txBox="1"/>
          <p:nvPr/>
        </p:nvSpPr>
        <p:spPr>
          <a:xfrm>
            <a:off x="4928541" y="2722657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25" name="object 43">
            <a:extLst>
              <a:ext uri="{FF2B5EF4-FFF2-40B4-BE49-F238E27FC236}">
                <a16:creationId xmlns:a16="http://schemas.microsoft.com/office/drawing/2014/main" id="{46A581C1-EA7C-2B76-0DCA-929A7B1ED182}"/>
              </a:ext>
            </a:extLst>
          </p:cNvPr>
          <p:cNvSpPr txBox="1"/>
          <p:nvPr/>
        </p:nvSpPr>
        <p:spPr>
          <a:xfrm>
            <a:off x="5112172" y="2972889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26" name="object 44">
            <a:extLst>
              <a:ext uri="{FF2B5EF4-FFF2-40B4-BE49-F238E27FC236}">
                <a16:creationId xmlns:a16="http://schemas.microsoft.com/office/drawing/2014/main" id="{19A66EE8-3709-B793-3DF5-159057141610}"/>
              </a:ext>
            </a:extLst>
          </p:cNvPr>
          <p:cNvGrpSpPr/>
          <p:nvPr/>
        </p:nvGrpSpPr>
        <p:grpSpPr>
          <a:xfrm>
            <a:off x="7274664" y="2562127"/>
            <a:ext cx="1923414" cy="1153795"/>
            <a:chOff x="8945879" y="1941575"/>
            <a:chExt cx="1923414" cy="1153795"/>
          </a:xfrm>
        </p:grpSpPr>
        <p:sp>
          <p:nvSpPr>
            <p:cNvPr id="34" name="object 46">
              <a:extLst>
                <a:ext uri="{FF2B5EF4-FFF2-40B4-BE49-F238E27FC236}">
                  <a16:creationId xmlns:a16="http://schemas.microsoft.com/office/drawing/2014/main" id="{D59A01FA-353E-0FA9-21F7-C60683D55B49}"/>
                </a:ext>
              </a:extLst>
            </p:cNvPr>
            <p:cNvSpPr/>
            <p:nvPr/>
          </p:nvSpPr>
          <p:spPr>
            <a:xfrm>
              <a:off x="8945879" y="2159160"/>
              <a:ext cx="1923414" cy="690083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47">
              <a:extLst>
                <a:ext uri="{FF2B5EF4-FFF2-40B4-BE49-F238E27FC236}">
                  <a16:creationId xmlns:a16="http://schemas.microsoft.com/office/drawing/2014/main" id="{E4C4D29F-A1CB-AE6B-9654-0D0C4FC6FCDF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27" name="object 48">
            <a:extLst>
              <a:ext uri="{FF2B5EF4-FFF2-40B4-BE49-F238E27FC236}">
                <a16:creationId xmlns:a16="http://schemas.microsoft.com/office/drawing/2014/main" id="{25B091E8-6D68-1AA6-0145-41563933E837}"/>
              </a:ext>
            </a:extLst>
          </p:cNvPr>
          <p:cNvSpPr txBox="1"/>
          <p:nvPr/>
        </p:nvSpPr>
        <p:spPr>
          <a:xfrm>
            <a:off x="7469482" y="2840512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28" name="object 49">
            <a:extLst>
              <a:ext uri="{FF2B5EF4-FFF2-40B4-BE49-F238E27FC236}">
                <a16:creationId xmlns:a16="http://schemas.microsoft.com/office/drawing/2014/main" id="{43BE7EE2-A0C0-6EC6-92BB-450802C1FB63}"/>
              </a:ext>
            </a:extLst>
          </p:cNvPr>
          <p:cNvSpPr txBox="1"/>
          <p:nvPr/>
        </p:nvSpPr>
        <p:spPr>
          <a:xfrm>
            <a:off x="7627978" y="3076732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9" name="object 50">
            <a:extLst>
              <a:ext uri="{FF2B5EF4-FFF2-40B4-BE49-F238E27FC236}">
                <a16:creationId xmlns:a16="http://schemas.microsoft.com/office/drawing/2014/main" id="{E1A0BCA1-A3C5-6ED3-5BC2-A1B5D04CAF3E}"/>
              </a:ext>
            </a:extLst>
          </p:cNvPr>
          <p:cNvGrpSpPr/>
          <p:nvPr/>
        </p:nvGrpSpPr>
        <p:grpSpPr>
          <a:xfrm>
            <a:off x="7274664" y="4003831"/>
            <a:ext cx="1923414" cy="1155065"/>
            <a:chOff x="8945879" y="3383279"/>
            <a:chExt cx="1923414" cy="1155065"/>
          </a:xfrm>
        </p:grpSpPr>
        <p:sp>
          <p:nvSpPr>
            <p:cNvPr id="31" name="object 51">
              <a:extLst>
                <a:ext uri="{FF2B5EF4-FFF2-40B4-BE49-F238E27FC236}">
                  <a16:creationId xmlns:a16="http://schemas.microsoft.com/office/drawing/2014/main" id="{58477BF1-0109-2B15-7538-D73D7D58D4C0}"/>
                </a:ext>
              </a:extLst>
            </p:cNvPr>
            <p:cNvSpPr/>
            <p:nvPr/>
          </p:nvSpPr>
          <p:spPr>
            <a:xfrm>
              <a:off x="8945879" y="3672840"/>
              <a:ext cx="1923414" cy="630301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2" name="object 52">
              <a:extLst>
                <a:ext uri="{FF2B5EF4-FFF2-40B4-BE49-F238E27FC236}">
                  <a16:creationId xmlns:a16="http://schemas.microsoft.com/office/drawing/2014/main" id="{7F791727-24CA-85BB-51D8-1E762C554A8C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30" name="object 53">
            <a:extLst>
              <a:ext uri="{FF2B5EF4-FFF2-40B4-BE49-F238E27FC236}">
                <a16:creationId xmlns:a16="http://schemas.microsoft.com/office/drawing/2014/main" id="{3B54EF06-2F65-A9E7-4B8F-C39D3737501F}"/>
              </a:ext>
            </a:extLst>
          </p:cNvPr>
          <p:cNvSpPr txBox="1"/>
          <p:nvPr/>
        </p:nvSpPr>
        <p:spPr>
          <a:xfrm>
            <a:off x="7384139" y="4277009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9C45941C-20CC-88CE-8CBE-DBE5E3225BA9}"/>
              </a:ext>
            </a:extLst>
          </p:cNvPr>
          <p:cNvSpPr/>
          <p:nvPr/>
        </p:nvSpPr>
        <p:spPr>
          <a:xfrm>
            <a:off x="2694538" y="3484195"/>
            <a:ext cx="567355" cy="656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685D0771-4BC3-4FEF-8687-2A8E5D53B754}"/>
              </a:ext>
            </a:extLst>
          </p:cNvPr>
          <p:cNvSpPr/>
          <p:nvPr/>
        </p:nvSpPr>
        <p:spPr>
          <a:xfrm>
            <a:off x="2776980" y="5067081"/>
            <a:ext cx="567355" cy="656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EDF8368E-F8F8-A904-012E-7F872F52FE9B}"/>
              </a:ext>
            </a:extLst>
          </p:cNvPr>
          <p:cNvSpPr/>
          <p:nvPr/>
        </p:nvSpPr>
        <p:spPr>
          <a:xfrm rot="16200000">
            <a:off x="4129298" y="5643141"/>
            <a:ext cx="567355" cy="656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4792C7D0-15D0-546E-D796-FDD23C3B0446}"/>
              </a:ext>
            </a:extLst>
          </p:cNvPr>
          <p:cNvSpPr/>
          <p:nvPr/>
        </p:nvSpPr>
        <p:spPr>
          <a:xfrm rot="10800000">
            <a:off x="5435206" y="4976029"/>
            <a:ext cx="567355" cy="549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5B4A4EDB-A472-65F0-BC35-02A9CAF50211}"/>
              </a:ext>
            </a:extLst>
          </p:cNvPr>
          <p:cNvSpPr/>
          <p:nvPr/>
        </p:nvSpPr>
        <p:spPr>
          <a:xfrm rot="10800000">
            <a:off x="5386723" y="3270688"/>
            <a:ext cx="567355" cy="549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07281F00-1D37-690B-2E34-99CD28EF8A8E}"/>
              </a:ext>
            </a:extLst>
          </p:cNvPr>
          <p:cNvSpPr/>
          <p:nvPr/>
        </p:nvSpPr>
        <p:spPr>
          <a:xfrm>
            <a:off x="6640807" y="2983069"/>
            <a:ext cx="589685" cy="333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866F15A1-C37A-8334-08FA-2E28077290F6}"/>
              </a:ext>
            </a:extLst>
          </p:cNvPr>
          <p:cNvSpPr/>
          <p:nvPr/>
        </p:nvSpPr>
        <p:spPr>
          <a:xfrm>
            <a:off x="7995724" y="3530595"/>
            <a:ext cx="514652" cy="762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616847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a preview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dashboard. The following sides will show the results of EDA with  visualization, EDA with SQL, Interactive Map with Folium, and finally the results of our model with  about 83% accuracy.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D592E-4368-B83D-C981-9638D540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831" y="3429000"/>
            <a:ext cx="8657303" cy="2579157"/>
          </a:xfrm>
          <a:prstGeom prst="rect">
            <a:avLst/>
          </a:prstGeom>
          <a:ln w="88900" cap="sq" cmpd="thickThin">
            <a:solidFill>
              <a:srgbClr val="1C7DDB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78280"/>
            <a:ext cx="11184459" cy="48410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a scatter plot of 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20" dirty="0">
                <a:latin typeface="Arial" panose="020B0604020202020204" pitchFamily="34" charset="0"/>
                <a:cs typeface="Arial" panose="020B0604020202020204" pitchFamily="34" charset="0"/>
              </a:rPr>
              <a:t>Orange indicates successful launch; Blue indicates unsuccessful launch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spc="-20" dirty="0">
                <a:latin typeface="Arial" panose="020B0604020202020204" pitchFamily="34" charset="0"/>
                <a:cs typeface="Arial" panose="020B0604020202020204" pitchFamily="34" charset="0"/>
              </a:rPr>
              <a:t>Graphic suggests an increase in success rate over time (indicated in Flight Number).  Likely a big breakthrough around flight 20 which significantly increased success rate.  CCAFS appears to be the main launch site as it has the most volume.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B6FFF0-68F4-CD51-9EB6-F9DCB9DB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961" y="1984290"/>
            <a:ext cx="9791700" cy="1914525"/>
          </a:xfrm>
          <a:prstGeom prst="rect">
            <a:avLst/>
          </a:prstGeom>
          <a:ln w="88900" cap="sq" cmpd="thickThin">
            <a:solidFill>
              <a:srgbClr val="1C7DDB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82892"/>
            <a:ext cx="11176183" cy="49364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20" dirty="0">
                <a:latin typeface="Carlito"/>
                <a:cs typeface="Carlito"/>
              </a:rPr>
              <a:t>Orange indicates successful </a:t>
            </a:r>
            <a:r>
              <a:rPr lang="en-US" sz="2400" spc="-10" dirty="0">
                <a:latin typeface="Carlito"/>
                <a:cs typeface="Carlito"/>
              </a:rPr>
              <a:t>launch; </a:t>
            </a:r>
            <a:r>
              <a:rPr lang="en-US" sz="2400" spc="-15" dirty="0">
                <a:latin typeface="Carlito"/>
                <a:cs typeface="Carlito"/>
              </a:rPr>
              <a:t>Blue </a:t>
            </a:r>
            <a:r>
              <a:rPr lang="en-US" sz="2400" spc="-20" dirty="0">
                <a:latin typeface="Carlito"/>
                <a:cs typeface="Carlito"/>
              </a:rPr>
              <a:t>indicates unsuccessful</a:t>
            </a:r>
            <a:r>
              <a:rPr lang="en-US" sz="2400" spc="185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launch.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spc="-20" dirty="0">
                <a:latin typeface="Carlito"/>
              </a:rPr>
              <a:t>Payload mass appears to fall mostly between 0-6000 kg. Different launch sites also seem to use different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DC224-9DCA-7059-DBEE-BF15833B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48" y="2074453"/>
            <a:ext cx="9839325" cy="1971675"/>
          </a:xfrm>
          <a:prstGeom prst="rect">
            <a:avLst/>
          </a:prstGeom>
          <a:ln w="88900" cap="sq" cmpd="thickThin">
            <a:solidFill>
              <a:srgbClr val="1C7DDB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18436"/>
            <a:ext cx="11072944" cy="52920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Carlito"/>
                <a:cs typeface="Carlito"/>
              </a:rPr>
              <a:t>Success </a:t>
            </a:r>
            <a:r>
              <a:rPr lang="en-US" sz="2400" spc="-25" dirty="0">
                <a:latin typeface="Carlito"/>
                <a:cs typeface="Carlito"/>
              </a:rPr>
              <a:t>Rate </a:t>
            </a:r>
            <a:r>
              <a:rPr lang="en-US" sz="2400" spc="-20" dirty="0">
                <a:latin typeface="Carlito"/>
                <a:cs typeface="Carlito"/>
              </a:rPr>
              <a:t>Scale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with  </a:t>
            </a:r>
            <a:r>
              <a:rPr lang="en-US" sz="2400" dirty="0">
                <a:latin typeface="Carlito"/>
                <a:cs typeface="Carlito"/>
              </a:rPr>
              <a:t>0 as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0%,0</a:t>
            </a:r>
            <a:r>
              <a:rPr lang="en-US" sz="2400" dirty="0">
                <a:latin typeface="Carlito"/>
                <a:cs typeface="Carlito"/>
              </a:rPr>
              <a:t>.6 as</a:t>
            </a:r>
            <a:r>
              <a:rPr lang="en-US" sz="2400" spc="-195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60%,  1 as</a:t>
            </a:r>
            <a:r>
              <a:rPr lang="en-US" sz="2400" spc="-12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100%.</a:t>
            </a:r>
          </a:p>
          <a:p>
            <a:pPr marL="241300" marR="5080" indent="-457200">
              <a:lnSpc>
                <a:spcPct val="1208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2000" spc="-15" dirty="0">
                <a:latin typeface="Carlito"/>
                <a:cs typeface="Carlito"/>
              </a:rPr>
              <a:t>ES-L1 </a:t>
            </a:r>
            <a:r>
              <a:rPr lang="en-US" sz="2000" spc="-20" dirty="0">
                <a:latin typeface="Carlito"/>
                <a:cs typeface="Carlito"/>
              </a:rPr>
              <a:t>(1), </a:t>
            </a:r>
            <a:r>
              <a:rPr lang="en-US" sz="2000" spc="-25" dirty="0">
                <a:latin typeface="Carlito"/>
                <a:cs typeface="Carlito"/>
              </a:rPr>
              <a:t>GEO </a:t>
            </a:r>
            <a:r>
              <a:rPr lang="en-US" sz="2000" spc="-20" dirty="0">
                <a:latin typeface="Carlito"/>
                <a:cs typeface="Carlito"/>
              </a:rPr>
              <a:t>(1), HEO </a:t>
            </a:r>
            <a:r>
              <a:rPr lang="en-US" sz="2000" spc="-15" dirty="0">
                <a:latin typeface="Carlito"/>
                <a:cs typeface="Carlito"/>
              </a:rPr>
              <a:t>(1) </a:t>
            </a:r>
            <a:r>
              <a:rPr lang="en-US" sz="2000" spc="-25" dirty="0">
                <a:latin typeface="Carlito"/>
                <a:cs typeface="Carlito"/>
              </a:rPr>
              <a:t>have </a:t>
            </a:r>
            <a:r>
              <a:rPr lang="en-US" sz="2000" spc="-20" dirty="0">
                <a:latin typeface="Carlito"/>
                <a:cs typeface="Carlito"/>
              </a:rPr>
              <a:t>100% </a:t>
            </a:r>
            <a:r>
              <a:rPr lang="en-US" sz="2000" spc="-15" dirty="0">
                <a:latin typeface="Carlito"/>
                <a:cs typeface="Carlito"/>
              </a:rPr>
              <a:t>success </a:t>
            </a:r>
            <a:r>
              <a:rPr lang="en-US" sz="2000" spc="-40" dirty="0">
                <a:latin typeface="Carlito"/>
                <a:cs typeface="Carlito"/>
              </a:rPr>
              <a:t>rate </a:t>
            </a:r>
            <a:r>
              <a:rPr lang="en-US" sz="2000" spc="-15" dirty="0">
                <a:latin typeface="Carlito"/>
                <a:cs typeface="Carlito"/>
              </a:rPr>
              <a:t>(sample </a:t>
            </a:r>
            <a:r>
              <a:rPr lang="en-US" sz="2000" spc="-20" dirty="0">
                <a:latin typeface="Carlito"/>
                <a:cs typeface="Carlito"/>
              </a:rPr>
              <a:t>sizes </a:t>
            </a:r>
            <a:r>
              <a:rPr lang="en-US" sz="2000" spc="-5" dirty="0">
                <a:latin typeface="Carlito"/>
                <a:cs typeface="Carlito"/>
              </a:rPr>
              <a:t>in </a:t>
            </a:r>
            <a:r>
              <a:rPr lang="en-US" sz="2000" spc="-20" dirty="0">
                <a:latin typeface="Carlito"/>
                <a:cs typeface="Carlito"/>
              </a:rPr>
              <a:t>parenthesis)  </a:t>
            </a:r>
            <a:r>
              <a:rPr lang="en-US" sz="2000" spc="-10" dirty="0">
                <a:latin typeface="Carlito"/>
                <a:cs typeface="Carlito"/>
              </a:rPr>
              <a:t>SSO </a:t>
            </a:r>
            <a:r>
              <a:rPr lang="en-US" sz="2000" spc="-15" dirty="0">
                <a:latin typeface="Carlito"/>
                <a:cs typeface="Carlito"/>
              </a:rPr>
              <a:t>(5) </a:t>
            </a:r>
            <a:r>
              <a:rPr lang="en-US" sz="2000" spc="-5" dirty="0">
                <a:latin typeface="Carlito"/>
                <a:cs typeface="Carlito"/>
              </a:rPr>
              <a:t>has </a:t>
            </a:r>
            <a:r>
              <a:rPr lang="en-US" sz="2000" spc="-20" dirty="0">
                <a:latin typeface="Carlito"/>
                <a:cs typeface="Carlito"/>
              </a:rPr>
              <a:t>100% </a:t>
            </a:r>
            <a:r>
              <a:rPr lang="en-US" sz="2000" spc="-10" dirty="0">
                <a:latin typeface="Carlito"/>
                <a:cs typeface="Carlito"/>
              </a:rPr>
              <a:t>success</a:t>
            </a:r>
            <a:r>
              <a:rPr lang="en-US" sz="2000" spc="45" dirty="0">
                <a:latin typeface="Carlito"/>
                <a:cs typeface="Carlito"/>
              </a:rPr>
              <a:t> </a:t>
            </a:r>
            <a:r>
              <a:rPr lang="en-US" sz="2000" spc="-40" dirty="0">
                <a:latin typeface="Carlito"/>
                <a:cs typeface="Carlito"/>
              </a:rPr>
              <a:t>rate</a:t>
            </a:r>
            <a:endParaRPr lang="en-US" sz="2000" dirty="0">
              <a:latin typeface="Carlito"/>
              <a:cs typeface="Carlito"/>
            </a:endParaRPr>
          </a:p>
          <a:p>
            <a:pPr marL="241300" indent="-457200">
              <a:lnSpc>
                <a:spcPct val="100000"/>
              </a:lnSpc>
              <a:spcBef>
                <a:spcPts val="250"/>
              </a:spcBef>
              <a:buFont typeface="+mj-lt"/>
              <a:buAutoNum type="arabicPeriod"/>
            </a:pPr>
            <a:r>
              <a:rPr lang="en-US" sz="2000" spc="-25" dirty="0">
                <a:latin typeface="Carlito"/>
                <a:cs typeface="Carlito"/>
              </a:rPr>
              <a:t>VLEO </a:t>
            </a:r>
            <a:r>
              <a:rPr lang="en-US" sz="2000" spc="-20" dirty="0">
                <a:latin typeface="Carlito"/>
                <a:cs typeface="Carlito"/>
              </a:rPr>
              <a:t>(14) </a:t>
            </a:r>
            <a:r>
              <a:rPr lang="en-US" sz="2000" spc="-5" dirty="0">
                <a:latin typeface="Carlito"/>
                <a:cs typeface="Carlito"/>
              </a:rPr>
              <a:t>has </a:t>
            </a:r>
            <a:r>
              <a:rPr lang="en-US" sz="2000" spc="-20" dirty="0">
                <a:latin typeface="Carlito"/>
                <a:cs typeface="Carlito"/>
              </a:rPr>
              <a:t>decent </a:t>
            </a:r>
            <a:r>
              <a:rPr lang="en-US" sz="2000" spc="-15" dirty="0">
                <a:latin typeface="Carlito"/>
                <a:cs typeface="Carlito"/>
              </a:rPr>
              <a:t>success </a:t>
            </a:r>
            <a:r>
              <a:rPr lang="en-US" sz="2000" spc="-40" dirty="0">
                <a:latin typeface="Carlito"/>
                <a:cs typeface="Carlito"/>
              </a:rPr>
              <a:t>rate </a:t>
            </a:r>
            <a:r>
              <a:rPr lang="en-US" sz="2000" spc="-5" dirty="0">
                <a:latin typeface="Carlito"/>
                <a:cs typeface="Carlito"/>
              </a:rPr>
              <a:t>and</a:t>
            </a:r>
            <a:r>
              <a:rPr lang="en-US" sz="2000" spc="150" dirty="0">
                <a:latin typeface="Carlito"/>
                <a:cs typeface="Carlito"/>
              </a:rPr>
              <a:t> </a:t>
            </a:r>
            <a:r>
              <a:rPr lang="en-US" sz="2000" spc="-25" dirty="0">
                <a:latin typeface="Carlito"/>
                <a:cs typeface="Carlito"/>
              </a:rPr>
              <a:t>attempts</a:t>
            </a:r>
            <a:endParaRPr lang="en-US" sz="2000" dirty="0">
              <a:latin typeface="Carlito"/>
              <a:cs typeface="Carlito"/>
            </a:endParaRPr>
          </a:p>
          <a:p>
            <a:pPr marL="241300" indent="-457200">
              <a:lnSpc>
                <a:spcPct val="100000"/>
              </a:lnSpc>
              <a:spcBef>
                <a:spcPts val="395"/>
              </a:spcBef>
              <a:buFont typeface="+mj-lt"/>
              <a:buAutoNum type="arabicPeriod"/>
            </a:pPr>
            <a:r>
              <a:rPr lang="en-US" sz="2000" spc="-5" dirty="0">
                <a:latin typeface="Carlito"/>
                <a:cs typeface="Carlito"/>
              </a:rPr>
              <a:t>SO </a:t>
            </a:r>
            <a:r>
              <a:rPr lang="en-US" sz="2000" spc="-15" dirty="0">
                <a:latin typeface="Carlito"/>
                <a:cs typeface="Carlito"/>
              </a:rPr>
              <a:t>(1) </a:t>
            </a:r>
            <a:r>
              <a:rPr lang="en-US" sz="2000" spc="-5" dirty="0">
                <a:latin typeface="Carlito"/>
                <a:cs typeface="Carlito"/>
              </a:rPr>
              <a:t>has </a:t>
            </a:r>
            <a:r>
              <a:rPr lang="en-US" sz="2000" spc="-15" dirty="0">
                <a:latin typeface="Carlito"/>
                <a:cs typeface="Carlito"/>
              </a:rPr>
              <a:t>0% success</a:t>
            </a:r>
            <a:r>
              <a:rPr lang="en-US" sz="2000" spc="85" dirty="0">
                <a:latin typeface="Carlito"/>
                <a:cs typeface="Carlito"/>
              </a:rPr>
              <a:t> </a:t>
            </a:r>
            <a:r>
              <a:rPr lang="en-US" sz="2000" spc="-40" dirty="0">
                <a:latin typeface="Carlito"/>
                <a:cs typeface="Carlito"/>
              </a:rPr>
              <a:t>rate</a:t>
            </a:r>
            <a:endParaRPr lang="en-US" sz="2000" dirty="0">
              <a:latin typeface="Carlito"/>
              <a:cs typeface="Carlito"/>
            </a:endParaRPr>
          </a:p>
          <a:p>
            <a:pPr marL="241300" indent="-457200">
              <a:lnSpc>
                <a:spcPct val="100000"/>
              </a:lnSpc>
              <a:spcBef>
                <a:spcPts val="565"/>
              </a:spcBef>
              <a:buFont typeface="+mj-lt"/>
              <a:buAutoNum type="arabicPeriod"/>
            </a:pPr>
            <a:r>
              <a:rPr lang="en-US" sz="2000" spc="-40" dirty="0">
                <a:latin typeface="Carlito"/>
                <a:cs typeface="Carlito"/>
              </a:rPr>
              <a:t>GTO </a:t>
            </a:r>
            <a:r>
              <a:rPr lang="en-US" sz="2000" spc="-20" dirty="0">
                <a:latin typeface="Carlito"/>
                <a:cs typeface="Carlito"/>
              </a:rPr>
              <a:t>(27) </a:t>
            </a:r>
            <a:r>
              <a:rPr lang="en-US" sz="2000" spc="-5" dirty="0">
                <a:latin typeface="Carlito"/>
                <a:cs typeface="Carlito"/>
              </a:rPr>
              <a:t>has the </a:t>
            </a:r>
            <a:r>
              <a:rPr lang="en-US" sz="2000" spc="-20" dirty="0">
                <a:latin typeface="Carlito"/>
                <a:cs typeface="Carlito"/>
              </a:rPr>
              <a:t>around 50% </a:t>
            </a:r>
            <a:r>
              <a:rPr lang="en-US" sz="2000" spc="-15" dirty="0">
                <a:latin typeface="Carlito"/>
                <a:cs typeface="Carlito"/>
              </a:rPr>
              <a:t>success </a:t>
            </a:r>
            <a:r>
              <a:rPr lang="en-US" sz="2000" spc="-40" dirty="0">
                <a:latin typeface="Carlito"/>
                <a:cs typeface="Carlito"/>
              </a:rPr>
              <a:t>rate </a:t>
            </a:r>
            <a:r>
              <a:rPr lang="en-US" sz="2000" spc="-15" dirty="0">
                <a:latin typeface="Carlito"/>
                <a:cs typeface="Carlito"/>
              </a:rPr>
              <a:t>but </a:t>
            </a:r>
            <a:r>
              <a:rPr lang="en-US" sz="2000" spc="-20" dirty="0">
                <a:latin typeface="Carlito"/>
                <a:cs typeface="Carlito"/>
              </a:rPr>
              <a:t>largest</a:t>
            </a:r>
            <a:r>
              <a:rPr lang="en-US" sz="2000" spc="225" dirty="0">
                <a:latin typeface="Carlito"/>
                <a:cs typeface="Carlito"/>
              </a:rPr>
              <a:t> </a:t>
            </a:r>
            <a:r>
              <a:rPr lang="en-US" sz="2000" spc="-5" dirty="0">
                <a:latin typeface="Carlito"/>
                <a:cs typeface="Carlito"/>
              </a:rPr>
              <a:t>sample</a:t>
            </a:r>
            <a:endParaRPr lang="en-US" sz="20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293BB-4CFC-6644-DB3F-970E54CAF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49" y="1998662"/>
            <a:ext cx="9763125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15845"/>
            <a:ext cx="11190931" cy="446549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20" dirty="0">
                <a:latin typeface="Carlito"/>
                <a:cs typeface="Carlito"/>
              </a:rPr>
              <a:t>Orange indicates successful </a:t>
            </a:r>
            <a:r>
              <a:rPr lang="en-US" sz="2400" spc="-10" dirty="0">
                <a:latin typeface="Carlito"/>
                <a:cs typeface="Carlito"/>
              </a:rPr>
              <a:t>launch; </a:t>
            </a:r>
            <a:r>
              <a:rPr lang="en-US" sz="2400" spc="-15" dirty="0">
                <a:latin typeface="Carlito"/>
                <a:cs typeface="Carlito"/>
              </a:rPr>
              <a:t>Blue </a:t>
            </a:r>
            <a:r>
              <a:rPr lang="en-US" sz="2400" spc="-20" dirty="0">
                <a:latin typeface="Carlito"/>
                <a:cs typeface="Carlito"/>
              </a:rPr>
              <a:t>indicates unsuccessful</a:t>
            </a:r>
            <a:r>
              <a:rPr lang="en-US" sz="2400" spc="185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launch.</a:t>
            </a:r>
          </a:p>
          <a:p>
            <a:pPr marL="241300" indent="-457200">
              <a:lnSpc>
                <a:spcPct val="100000"/>
              </a:lnSpc>
              <a:spcBef>
                <a:spcPts val="495"/>
              </a:spcBef>
              <a:buFont typeface="+mj-lt"/>
              <a:buAutoNum type="arabicPeriod"/>
            </a:pPr>
            <a:r>
              <a:rPr lang="en-US" sz="2200" spc="-25" dirty="0">
                <a:latin typeface="Carlito"/>
                <a:cs typeface="Carlito"/>
              </a:rPr>
              <a:t>Payload </a:t>
            </a:r>
            <a:r>
              <a:rPr lang="en-US" sz="2200" spc="-5" dirty="0">
                <a:latin typeface="Carlito"/>
                <a:cs typeface="Carlito"/>
              </a:rPr>
              <a:t>mass </a:t>
            </a:r>
            <a:r>
              <a:rPr lang="en-US" sz="2200" spc="-20" dirty="0">
                <a:latin typeface="Carlito"/>
                <a:cs typeface="Carlito"/>
              </a:rPr>
              <a:t>seems </a:t>
            </a:r>
            <a:r>
              <a:rPr lang="en-US" sz="2200" spc="-15" dirty="0">
                <a:latin typeface="Carlito"/>
                <a:cs typeface="Carlito"/>
              </a:rPr>
              <a:t>to </a:t>
            </a:r>
            <a:r>
              <a:rPr lang="en-US" sz="2200" spc="-25" dirty="0">
                <a:latin typeface="Carlito"/>
                <a:cs typeface="Carlito"/>
              </a:rPr>
              <a:t>correlate </a:t>
            </a:r>
            <a:r>
              <a:rPr lang="en-US" sz="2200" spc="-5" dirty="0">
                <a:latin typeface="Carlito"/>
                <a:cs typeface="Carlito"/>
              </a:rPr>
              <a:t>with</a:t>
            </a:r>
            <a:r>
              <a:rPr lang="en-US" sz="2200" spc="40" dirty="0">
                <a:latin typeface="Carlito"/>
                <a:cs typeface="Carlito"/>
              </a:rPr>
              <a:t> </a:t>
            </a:r>
            <a:r>
              <a:rPr lang="en-US" sz="2200" spc="-15" dirty="0">
                <a:latin typeface="Carlito"/>
                <a:cs typeface="Carlito"/>
              </a:rPr>
              <a:t>orbit</a:t>
            </a:r>
            <a:endParaRPr lang="en-US" sz="2200" dirty="0">
              <a:latin typeface="Carlito"/>
              <a:cs typeface="Carlito"/>
            </a:endParaRPr>
          </a:p>
          <a:p>
            <a:pPr marL="241300" indent="-457200">
              <a:lnSpc>
                <a:spcPct val="100000"/>
              </a:lnSpc>
              <a:spcBef>
                <a:spcPts val="395"/>
              </a:spcBef>
              <a:buFont typeface="+mj-lt"/>
              <a:buAutoNum type="arabicPeriod"/>
            </a:pPr>
            <a:r>
              <a:rPr lang="en-US" sz="2200" spc="-25" dirty="0">
                <a:latin typeface="Carlito"/>
                <a:cs typeface="Carlito"/>
              </a:rPr>
              <a:t>LEO </a:t>
            </a:r>
            <a:r>
              <a:rPr lang="en-US" sz="2200" spc="-5" dirty="0">
                <a:latin typeface="Carlito"/>
                <a:cs typeface="Carlito"/>
              </a:rPr>
              <a:t>and </a:t>
            </a:r>
            <a:r>
              <a:rPr lang="en-US" sz="2200" spc="-15" dirty="0">
                <a:latin typeface="Carlito"/>
                <a:cs typeface="Carlito"/>
              </a:rPr>
              <a:t>SSO seem to </a:t>
            </a:r>
            <a:r>
              <a:rPr lang="en-US" sz="2200" spc="-25" dirty="0">
                <a:latin typeface="Carlito"/>
                <a:cs typeface="Carlito"/>
              </a:rPr>
              <a:t>have </a:t>
            </a:r>
            <a:r>
              <a:rPr lang="en-US" sz="2200" spc="-20" dirty="0">
                <a:latin typeface="Carlito"/>
                <a:cs typeface="Carlito"/>
              </a:rPr>
              <a:t>relatively low payload</a:t>
            </a:r>
            <a:r>
              <a:rPr lang="en-US" sz="2200" spc="135" dirty="0">
                <a:latin typeface="Carlito"/>
                <a:cs typeface="Carlito"/>
              </a:rPr>
              <a:t> </a:t>
            </a:r>
            <a:r>
              <a:rPr lang="en-US" sz="2200" spc="-5" dirty="0">
                <a:latin typeface="Carlito"/>
                <a:cs typeface="Carlito"/>
              </a:rPr>
              <a:t>mass</a:t>
            </a:r>
            <a:endParaRPr lang="en-US" sz="2200" dirty="0">
              <a:latin typeface="Carlito"/>
              <a:cs typeface="Carlito"/>
            </a:endParaRPr>
          </a:p>
          <a:p>
            <a:pPr marL="241300" indent="-457200">
              <a:lnSpc>
                <a:spcPct val="100000"/>
              </a:lnSpc>
              <a:spcBef>
                <a:spcPts val="409"/>
              </a:spcBef>
              <a:buFont typeface="+mj-lt"/>
              <a:buAutoNum type="arabicPeriod"/>
            </a:pPr>
            <a:r>
              <a:rPr lang="en-US" sz="2200" spc="-5" dirty="0">
                <a:latin typeface="Carlito"/>
                <a:cs typeface="Carlito"/>
              </a:rPr>
              <a:t>The other </a:t>
            </a:r>
            <a:r>
              <a:rPr lang="en-US" sz="2200" spc="-20" dirty="0">
                <a:latin typeface="Carlito"/>
                <a:cs typeface="Carlito"/>
              </a:rPr>
              <a:t>most successful </a:t>
            </a:r>
            <a:r>
              <a:rPr lang="en-US" sz="2200" spc="-5" dirty="0">
                <a:latin typeface="Carlito"/>
                <a:cs typeface="Carlito"/>
              </a:rPr>
              <a:t>orbit </a:t>
            </a:r>
            <a:r>
              <a:rPr lang="en-US" sz="2200" spc="-20" dirty="0">
                <a:latin typeface="Carlito"/>
                <a:cs typeface="Carlito"/>
              </a:rPr>
              <a:t>VLEO </a:t>
            </a:r>
            <a:r>
              <a:rPr lang="en-US" sz="2200" spc="-5" dirty="0">
                <a:latin typeface="Carlito"/>
                <a:cs typeface="Carlito"/>
              </a:rPr>
              <a:t>only has </a:t>
            </a:r>
            <a:r>
              <a:rPr lang="en-US" sz="2200" spc="-10" dirty="0">
                <a:latin typeface="Carlito"/>
                <a:cs typeface="Carlito"/>
              </a:rPr>
              <a:t>payload </a:t>
            </a:r>
            <a:r>
              <a:rPr lang="en-US" sz="2200" spc="-5" dirty="0">
                <a:latin typeface="Carlito"/>
                <a:cs typeface="Carlito"/>
              </a:rPr>
              <a:t>mass </a:t>
            </a:r>
            <a:r>
              <a:rPr lang="en-US" sz="2200" spc="-20" dirty="0">
                <a:latin typeface="Carlito"/>
                <a:cs typeface="Carlito"/>
              </a:rPr>
              <a:t>values </a:t>
            </a:r>
            <a:r>
              <a:rPr lang="en-US" sz="2200" spc="-5" dirty="0">
                <a:latin typeface="Carlito"/>
                <a:cs typeface="Carlito"/>
              </a:rPr>
              <a:t>in the higher end of the</a:t>
            </a:r>
            <a:r>
              <a:rPr lang="en-US" sz="2200" spc="85" dirty="0">
                <a:latin typeface="Carlito"/>
                <a:cs typeface="Carlito"/>
              </a:rPr>
              <a:t> </a:t>
            </a:r>
            <a:r>
              <a:rPr lang="en-US" sz="2200" spc="-25" dirty="0">
                <a:latin typeface="Carlito"/>
                <a:cs typeface="Carlito"/>
              </a:rPr>
              <a:t>range</a:t>
            </a:r>
            <a:endParaRPr lang="en-US" sz="22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2D1E0-CE01-73E0-03FC-0FF96248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11" y="1928812"/>
            <a:ext cx="10439400" cy="2085975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64225"/>
            <a:ext cx="11131937" cy="521355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20" dirty="0">
                <a:latin typeface="Carlito"/>
                <a:cs typeface="Carlito"/>
              </a:rPr>
              <a:t>Orange indicates successful </a:t>
            </a:r>
            <a:r>
              <a:rPr lang="en-US" sz="2400" spc="-10" dirty="0">
                <a:latin typeface="Carlito"/>
                <a:cs typeface="Carlito"/>
              </a:rPr>
              <a:t>launch; </a:t>
            </a:r>
            <a:r>
              <a:rPr lang="en-US" sz="2400" spc="-15" dirty="0">
                <a:latin typeface="Carlito"/>
                <a:cs typeface="Carlito"/>
              </a:rPr>
              <a:t>Blue </a:t>
            </a:r>
            <a:r>
              <a:rPr lang="en-US" sz="2400" spc="-20" dirty="0">
                <a:latin typeface="Carlito"/>
                <a:cs typeface="Carlito"/>
              </a:rPr>
              <a:t>indicates unsuccessful</a:t>
            </a:r>
            <a:r>
              <a:rPr lang="en-US" sz="2400" spc="185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launch.</a:t>
            </a:r>
            <a:endParaRPr lang="en-US" sz="2400" dirty="0">
              <a:latin typeface="Carlito"/>
              <a:cs typeface="Carlito"/>
            </a:endParaRPr>
          </a:p>
          <a:p>
            <a:pPr marL="241300" indent="-457200">
              <a:lnSpc>
                <a:spcPct val="100000"/>
              </a:lnSpc>
              <a:spcBef>
                <a:spcPts val="495"/>
              </a:spcBef>
              <a:buFont typeface="+mj-lt"/>
              <a:buAutoNum type="arabicPeriod"/>
            </a:pPr>
            <a:r>
              <a:rPr lang="en-US" sz="2400" spc="-25" dirty="0">
                <a:latin typeface="Carlito"/>
                <a:cs typeface="Carlito"/>
              </a:rPr>
              <a:t>Payload </a:t>
            </a:r>
            <a:r>
              <a:rPr lang="en-US" sz="2400" spc="-5" dirty="0">
                <a:latin typeface="Carlito"/>
                <a:cs typeface="Carlito"/>
              </a:rPr>
              <a:t>mass </a:t>
            </a:r>
            <a:r>
              <a:rPr lang="en-US" sz="2400" spc="-20" dirty="0">
                <a:latin typeface="Carlito"/>
                <a:cs typeface="Carlito"/>
              </a:rPr>
              <a:t>seems </a:t>
            </a: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25" dirty="0">
                <a:latin typeface="Carlito"/>
                <a:cs typeface="Carlito"/>
              </a:rPr>
              <a:t>correlate </a:t>
            </a:r>
            <a:r>
              <a:rPr lang="en-US" sz="2400" spc="-5" dirty="0">
                <a:latin typeface="Carlito"/>
                <a:cs typeface="Carlito"/>
              </a:rPr>
              <a:t>with</a:t>
            </a:r>
            <a:r>
              <a:rPr lang="en-US" sz="2400" spc="40" dirty="0">
                <a:latin typeface="Carlito"/>
                <a:cs typeface="Carlito"/>
              </a:rPr>
              <a:t> </a:t>
            </a:r>
            <a:r>
              <a:rPr lang="en-US" sz="2400" spc="-15" dirty="0">
                <a:latin typeface="Carlito"/>
                <a:cs typeface="Carlito"/>
              </a:rPr>
              <a:t>orbit</a:t>
            </a:r>
            <a:endParaRPr lang="en-US" sz="2400" dirty="0">
              <a:latin typeface="Carlito"/>
              <a:cs typeface="Carlito"/>
            </a:endParaRPr>
          </a:p>
          <a:p>
            <a:pPr marL="241300" indent="-457200">
              <a:lnSpc>
                <a:spcPct val="100000"/>
              </a:lnSpc>
              <a:spcBef>
                <a:spcPts val="395"/>
              </a:spcBef>
              <a:buFont typeface="+mj-lt"/>
              <a:buAutoNum type="arabicPeriod"/>
            </a:pPr>
            <a:r>
              <a:rPr lang="en-US" sz="2400" spc="-25" dirty="0">
                <a:latin typeface="Carlito"/>
                <a:cs typeface="Carlito"/>
              </a:rPr>
              <a:t>LEO </a:t>
            </a:r>
            <a:r>
              <a:rPr lang="en-US" sz="2400" spc="-5" dirty="0">
                <a:latin typeface="Carlito"/>
                <a:cs typeface="Carlito"/>
              </a:rPr>
              <a:t>and </a:t>
            </a:r>
            <a:r>
              <a:rPr lang="en-US" sz="2400" spc="-15" dirty="0">
                <a:latin typeface="Carlito"/>
                <a:cs typeface="Carlito"/>
              </a:rPr>
              <a:t>SSO seem to </a:t>
            </a:r>
            <a:r>
              <a:rPr lang="en-US" sz="2400" spc="-25" dirty="0">
                <a:latin typeface="Carlito"/>
                <a:cs typeface="Carlito"/>
              </a:rPr>
              <a:t>have </a:t>
            </a:r>
            <a:r>
              <a:rPr lang="en-US" sz="2400" spc="-20" dirty="0">
                <a:latin typeface="Carlito"/>
                <a:cs typeface="Carlito"/>
              </a:rPr>
              <a:t>relatively low payload</a:t>
            </a:r>
            <a:r>
              <a:rPr lang="en-US" sz="2400" spc="13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mass</a:t>
            </a:r>
            <a:endParaRPr lang="en-US" sz="2400" dirty="0">
              <a:latin typeface="Carlito"/>
              <a:cs typeface="Carlito"/>
            </a:endParaRPr>
          </a:p>
          <a:p>
            <a:pPr marL="241300" indent="-457200">
              <a:lnSpc>
                <a:spcPct val="100000"/>
              </a:lnSpc>
              <a:spcBef>
                <a:spcPts val="409"/>
              </a:spcBef>
              <a:buFont typeface="+mj-lt"/>
              <a:buAutoNum type="arabicPeriod"/>
            </a:pPr>
            <a:r>
              <a:rPr lang="en-US" sz="2400" spc="-5" dirty="0">
                <a:latin typeface="Carlito"/>
                <a:cs typeface="Carlito"/>
              </a:rPr>
              <a:t>The other </a:t>
            </a:r>
            <a:r>
              <a:rPr lang="en-US" sz="2400" spc="-20" dirty="0">
                <a:latin typeface="Carlito"/>
                <a:cs typeface="Carlito"/>
              </a:rPr>
              <a:t>most successful </a:t>
            </a:r>
            <a:r>
              <a:rPr lang="en-US" sz="2400" spc="-5" dirty="0">
                <a:latin typeface="Carlito"/>
                <a:cs typeface="Carlito"/>
              </a:rPr>
              <a:t>orbit </a:t>
            </a:r>
            <a:r>
              <a:rPr lang="en-US" sz="2400" spc="-20" dirty="0">
                <a:latin typeface="Carlito"/>
                <a:cs typeface="Carlito"/>
              </a:rPr>
              <a:t>VLEO </a:t>
            </a:r>
            <a:r>
              <a:rPr lang="en-US" sz="2400" spc="-5" dirty="0">
                <a:latin typeface="Carlito"/>
                <a:cs typeface="Carlito"/>
              </a:rPr>
              <a:t>only has </a:t>
            </a:r>
            <a:r>
              <a:rPr lang="en-US" sz="2400" spc="-10" dirty="0">
                <a:latin typeface="Carlito"/>
                <a:cs typeface="Carlito"/>
              </a:rPr>
              <a:t>payload </a:t>
            </a:r>
            <a:r>
              <a:rPr lang="en-US" sz="2400" spc="-5" dirty="0">
                <a:latin typeface="Carlito"/>
                <a:cs typeface="Carlito"/>
              </a:rPr>
              <a:t>mass </a:t>
            </a:r>
            <a:r>
              <a:rPr lang="en-US" sz="2400" spc="-20" dirty="0">
                <a:latin typeface="Carlito"/>
                <a:cs typeface="Carlito"/>
              </a:rPr>
              <a:t>values </a:t>
            </a:r>
            <a:r>
              <a:rPr lang="en-US" sz="2400" spc="-5" dirty="0">
                <a:latin typeface="Carlito"/>
                <a:cs typeface="Carlito"/>
              </a:rPr>
              <a:t>in the higher end of the</a:t>
            </a:r>
            <a:r>
              <a:rPr lang="en-US" sz="2400" spc="85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range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14EB7-CA80-C016-5760-6BD87CE91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856452"/>
            <a:ext cx="10287000" cy="2114550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1449" y="1413380"/>
            <a:ext cx="10792724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400" spc="-20" dirty="0">
                <a:latin typeface="Carlito"/>
                <a:cs typeface="Carlito"/>
              </a:rPr>
              <a:t>95% confidence interval  </a:t>
            </a:r>
            <a:r>
              <a:rPr lang="en-US" sz="2400" spc="-10" dirty="0">
                <a:latin typeface="Carlito"/>
                <a:cs typeface="Carlito"/>
              </a:rPr>
              <a:t>(light blue</a:t>
            </a:r>
            <a:r>
              <a:rPr lang="en-US" sz="2400" spc="-100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shading)</a:t>
            </a:r>
          </a:p>
          <a:p>
            <a:pPr marL="241300" indent="-457200">
              <a:lnSpc>
                <a:spcPct val="100000"/>
              </a:lnSpc>
              <a:spcBef>
                <a:spcPts val="505"/>
              </a:spcBef>
              <a:buFont typeface="+mj-lt"/>
              <a:buAutoNum type="arabicPeriod"/>
            </a:pP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20" dirty="0">
                <a:latin typeface="Carlito"/>
                <a:cs typeface="Carlito"/>
              </a:rPr>
              <a:t>generally </a:t>
            </a:r>
            <a:r>
              <a:rPr lang="en-US" sz="2400" spc="-10" dirty="0">
                <a:latin typeface="Carlito"/>
                <a:cs typeface="Carlito"/>
              </a:rPr>
              <a:t>increases </a:t>
            </a:r>
            <a:r>
              <a:rPr lang="en-US" sz="2400" spc="-20" dirty="0">
                <a:latin typeface="Carlito"/>
                <a:cs typeface="Carlito"/>
              </a:rPr>
              <a:t>over </a:t>
            </a:r>
            <a:r>
              <a:rPr lang="en-US" sz="2400" spc="-5" dirty="0">
                <a:latin typeface="Carlito"/>
                <a:cs typeface="Carlito"/>
              </a:rPr>
              <a:t>time since </a:t>
            </a:r>
            <a:r>
              <a:rPr lang="en-US" sz="2400" spc="-20" dirty="0">
                <a:latin typeface="Carlito"/>
                <a:cs typeface="Carlito"/>
              </a:rPr>
              <a:t>2013 </a:t>
            </a:r>
            <a:r>
              <a:rPr lang="en-US" sz="2400" spc="-5" dirty="0">
                <a:latin typeface="Carlito"/>
                <a:cs typeface="Carlito"/>
              </a:rPr>
              <a:t>with a </a:t>
            </a:r>
            <a:r>
              <a:rPr lang="en-US" sz="2400" spc="-10" dirty="0">
                <a:latin typeface="Carlito"/>
                <a:cs typeface="Carlito"/>
              </a:rPr>
              <a:t>slight </a:t>
            </a:r>
            <a:r>
              <a:rPr lang="en-US" sz="2400" spc="-5" dirty="0">
                <a:latin typeface="Carlito"/>
                <a:cs typeface="Carlito"/>
              </a:rPr>
              <a:t>dip </a:t>
            </a:r>
            <a:r>
              <a:rPr lang="en-US" sz="2400" dirty="0">
                <a:latin typeface="Carlito"/>
                <a:cs typeface="Carlito"/>
              </a:rPr>
              <a:t>in</a:t>
            </a:r>
            <a:r>
              <a:rPr lang="en-US" sz="2400" spc="55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2018</a:t>
            </a:r>
            <a:endParaRPr lang="en-US" sz="2400" dirty="0">
              <a:latin typeface="Carlito"/>
              <a:cs typeface="Carlito"/>
            </a:endParaRPr>
          </a:p>
          <a:p>
            <a:pPr marL="241300" indent="-457200">
              <a:lnSpc>
                <a:spcPct val="100000"/>
              </a:lnSpc>
              <a:spcBef>
                <a:spcPts val="405"/>
              </a:spcBef>
              <a:buFont typeface="+mj-lt"/>
              <a:buAutoNum type="arabicPeriod"/>
            </a:pPr>
            <a:r>
              <a:rPr lang="en-US" sz="2400" spc="-20" dirty="0">
                <a:latin typeface="Carlito"/>
                <a:cs typeface="Carlito"/>
              </a:rPr>
              <a:t>Success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25" dirty="0">
                <a:latin typeface="Carlito"/>
                <a:cs typeface="Carlito"/>
              </a:rPr>
              <a:t>recent years </a:t>
            </a:r>
            <a:r>
              <a:rPr lang="en-US" sz="2400" spc="-15" dirty="0">
                <a:latin typeface="Carlito"/>
                <a:cs typeface="Carlito"/>
              </a:rPr>
              <a:t>at </a:t>
            </a:r>
            <a:r>
              <a:rPr lang="en-US" sz="2400" spc="-20" dirty="0">
                <a:latin typeface="Carlito"/>
                <a:cs typeface="Carlito"/>
              </a:rPr>
              <a:t>around</a:t>
            </a:r>
            <a:r>
              <a:rPr lang="en-US" sz="2400" spc="90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80%</a:t>
            </a:r>
            <a:endParaRPr lang="en-US" sz="2400" dirty="0">
              <a:latin typeface="Carlito"/>
              <a:cs typeface="Carlito"/>
            </a:endParaRPr>
          </a:p>
          <a:p>
            <a:pPr marL="241300" marR="5080" indent="-45720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9E0F2-581B-B4DE-5D4A-CED4EC9C5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36" y="1918588"/>
            <a:ext cx="10039350" cy="1990725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41300" indent="-457200">
              <a:lnSpc>
                <a:spcPct val="100000"/>
              </a:lnSpc>
              <a:spcBef>
                <a:spcPts val="1300"/>
              </a:spcBef>
              <a:buFont typeface="+mj-lt"/>
              <a:buAutoNum type="arabicPeriod"/>
            </a:pPr>
            <a:r>
              <a:rPr lang="en-US" sz="17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lang="en-US" sz="17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7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lang="en-US" sz="17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US" sz="17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7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US" sz="1700" dirty="0">
              <a:latin typeface="Carlito"/>
              <a:cs typeface="Carlito"/>
            </a:endParaRPr>
          </a:p>
          <a:p>
            <a:pPr marL="241300" indent="-457200">
              <a:lnSpc>
                <a:spcPts val="23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7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lang="en-US" sz="17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7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lang="en-US" sz="17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z="17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lang="en-US" sz="17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lang="en-US" sz="17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17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7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lang="en-US" sz="1700" dirty="0">
              <a:latin typeface="Carlito"/>
              <a:cs typeface="Carlito"/>
            </a:endParaRPr>
          </a:p>
          <a:p>
            <a:pPr marL="241300" indent="-457200">
              <a:lnSpc>
                <a:spcPts val="2300"/>
              </a:lnSpc>
              <a:buFont typeface="+mj-lt"/>
              <a:buAutoNum type="arabicPeriod"/>
            </a:pPr>
            <a:r>
              <a:rPr lang="en-US" sz="17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7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7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17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17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lang="en-US" sz="17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7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lang="en-US" sz="1700" dirty="0">
              <a:latin typeface="Carlito"/>
              <a:cs typeface="Carlito"/>
            </a:endParaRPr>
          </a:p>
          <a:p>
            <a:pPr marL="241300" marR="2114550" indent="-457200">
              <a:lnSpc>
                <a:spcPct val="141500"/>
              </a:lnSpc>
              <a:spcBef>
                <a:spcPts val="110"/>
              </a:spcBef>
              <a:buFont typeface="+mj-lt"/>
              <a:buAutoNum type="arabicPeriod"/>
            </a:pPr>
            <a:r>
              <a:rPr lang="en-US" sz="17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17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US" sz="17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sz="17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7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lang="en-US" sz="17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</a:p>
          <a:p>
            <a:pPr marL="241300" marR="2114550" indent="-457200">
              <a:lnSpc>
                <a:spcPct val="141500"/>
              </a:lnSpc>
              <a:spcBef>
                <a:spcPts val="110"/>
              </a:spcBef>
              <a:buFont typeface="+mj-lt"/>
              <a:buAutoNum type="arabicPeriod"/>
            </a:pPr>
            <a:r>
              <a:rPr lang="en-US" sz="17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z="17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lang="en-US" sz="17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lang="en-US" sz="1700" spc="-5" dirty="0">
                <a:solidFill>
                  <a:srgbClr val="404040"/>
                </a:solidFill>
                <a:latin typeface="Carlito"/>
                <a:cs typeface="Carlito"/>
              </a:rPr>
              <a:t>launch site values:  CCAFS SLC-40, KSC LC-39A,</a:t>
            </a:r>
            <a:r>
              <a:rPr lang="en-US" sz="17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7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17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lang="en-US" sz="17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7FDD8-0D2C-1F5E-E59D-531619E2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44" y="2296319"/>
            <a:ext cx="3943350" cy="1704975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13729-0628-6B33-B135-5539FBD77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53" y="2309044"/>
            <a:ext cx="8848725" cy="1885950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US" sz="2400" dirty="0">
              <a:latin typeface="Carlito"/>
              <a:cs typeface="Carlito"/>
            </a:endParaRPr>
          </a:p>
          <a:p>
            <a:pPr marL="241300" marR="5080" indent="-457200">
              <a:spcBef>
                <a:spcPts val="137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US" sz="24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7CAE6-D775-769D-AA44-6FE00F53F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686" y="2420117"/>
            <a:ext cx="5924550" cy="1457325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lang="en-US" sz="24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lang="en-US" sz="24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lang="en-US" sz="2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BD9F4-A36C-DB41-F9C4-2F3E589BD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63" y="2298751"/>
            <a:ext cx="5295900" cy="1552575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wasn’t until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May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2017.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general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2016.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BA346-0124-E2C3-7362-DA8B1DC1D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6" y="2253328"/>
            <a:ext cx="8520057" cy="2067975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lang="en-US" sz="24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no inclusively.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6E446-ADB5-6EA3-8F57-1621E5BDA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82" y="2722793"/>
            <a:ext cx="6829425" cy="2114550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7791"/>
            <a:ext cx="9745589" cy="5049419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2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2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20000"/>
              </a:lnSpc>
              <a:spcBef>
                <a:spcPts val="1400"/>
              </a:spcBef>
              <a:buFont typeface="+mj-lt"/>
              <a:buAutoNum type="arabicPeriod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41300" indent="-457200">
              <a:lnSpc>
                <a:spcPct val="120000"/>
              </a:lnSpc>
              <a:spcBef>
                <a:spcPts val="105"/>
              </a:spcBef>
              <a:buFont typeface="+mj-lt"/>
              <a:buAutoNum type="arabicPeriod"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lang="en-US" sz="2400" dirty="0">
              <a:latin typeface="Carlito"/>
              <a:cs typeface="Carlito"/>
            </a:endParaRPr>
          </a:p>
          <a:p>
            <a:pPr marL="241300" marR="83820" indent="-457200">
              <a:lnSpc>
                <a:spcPct val="120000"/>
              </a:lnSpc>
              <a:spcBef>
                <a:spcPts val="144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lang="en-US" sz="2400" dirty="0">
              <a:latin typeface="Carlito"/>
              <a:cs typeface="Carlito"/>
            </a:endParaRPr>
          </a:p>
          <a:p>
            <a:pPr marL="241300" indent="-457200">
              <a:lnSpc>
                <a:spcPct val="120000"/>
              </a:lnSpc>
              <a:spcBef>
                <a:spcPts val="1150"/>
              </a:spcBef>
              <a:buFont typeface="+mj-lt"/>
              <a:buAutoNum type="arabicPeriod"/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lang="en-US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lang="en-US" sz="2400" dirty="0">
              <a:latin typeface="Carlito"/>
              <a:cs typeface="Carlito"/>
            </a:endParaRPr>
          </a:p>
          <a:p>
            <a:pPr marL="241300" marR="337185" indent="-457200">
              <a:lnSpc>
                <a:spcPct val="120000"/>
              </a:lnSpc>
              <a:spcBef>
                <a:spcPts val="1440"/>
              </a:spcBef>
              <a:buFont typeface="+mj-lt"/>
              <a:buAutoNum type="arabicPeriod"/>
            </a:pP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8B3AE-6F39-A3A6-5E7A-A799FCBC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14" y="1702660"/>
            <a:ext cx="8096250" cy="2105025"/>
          </a:xfrm>
          <a:prstGeom prst="rect">
            <a:avLst/>
          </a:prstGeom>
          <a:ln w="88900" cap="sq" cmpd="thickThin">
            <a:solidFill>
              <a:srgbClr val="1C7DDB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3330"/>
            <a:ext cx="10129048" cy="52949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US" sz="20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US" sz="20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US" sz="20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US" sz="20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US" sz="20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F2C88-180B-1525-35DE-46819E0C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25" y="1640912"/>
            <a:ext cx="5827918" cy="3188861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0090"/>
            <a:ext cx="9745589" cy="47168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US" sz="20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US" sz="20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0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0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US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US" sz="20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US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0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lang="en-US" sz="20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US"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0A021-2823-C894-CFEA-B52CE31EE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434" y="2276137"/>
            <a:ext cx="8315325" cy="1838325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3330"/>
            <a:ext cx="9745589" cy="560466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127000" marR="5080" indent="-342900">
              <a:lnSpc>
                <a:spcPct val="918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18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lang="en-US" sz="1800" dirty="0">
              <a:latin typeface="Carlito"/>
              <a:cs typeface="Carlito"/>
            </a:endParaRPr>
          </a:p>
          <a:p>
            <a:pPr marL="127000" marR="464184" indent="-342900">
              <a:lnSpc>
                <a:spcPct val="91800"/>
              </a:lnSpc>
              <a:spcBef>
                <a:spcPts val="1395"/>
              </a:spcBef>
              <a:buFont typeface="+mj-lt"/>
              <a:buAutoNum type="arabicPeriod"/>
            </a:pP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are three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18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outcomes: success ,drone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  <a:p>
            <a:pPr marL="127000" marR="561975" indent="-342900">
              <a:lnSpc>
                <a:spcPts val="2300"/>
              </a:lnSpc>
              <a:spcBef>
                <a:spcPts val="1160"/>
              </a:spcBef>
              <a:buFont typeface="+mj-lt"/>
              <a:buAutoNum type="arabicPeriod"/>
            </a:pP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34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18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lang="en-US" sz="18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lang="en-US"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8F573-EA43-8828-2FA9-66B44AFB2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11" y="1866781"/>
            <a:ext cx="5665660" cy="2534503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spc="-300" dirty="0">
                <a:solidFill>
                  <a:srgbClr val="242424"/>
                </a:solidFill>
              </a:rPr>
              <a:t>Interactive </a:t>
            </a:r>
            <a:r>
              <a:rPr lang="en-US" sz="4000" spc="-320" dirty="0">
                <a:solidFill>
                  <a:srgbClr val="242424"/>
                </a:solidFill>
              </a:rPr>
              <a:t>Map</a:t>
            </a:r>
            <a:r>
              <a:rPr lang="en-US" sz="4000" spc="-1010" dirty="0">
                <a:solidFill>
                  <a:srgbClr val="242424"/>
                </a:solidFill>
              </a:rPr>
              <a:t> </a:t>
            </a:r>
            <a:r>
              <a:rPr lang="en-US" sz="4000" spc="-50" dirty="0">
                <a:solidFill>
                  <a:srgbClr val="242424"/>
                </a:solidFill>
              </a:rPr>
              <a:t>with </a:t>
            </a:r>
            <a:r>
              <a:rPr lang="en-US" sz="4000" spc="-405" dirty="0">
                <a:solidFill>
                  <a:srgbClr val="242424"/>
                </a:solidFill>
              </a:rPr>
              <a:t>Folium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2B822-1C90-BAD5-4D8B-5D6217F2D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18261"/>
            <a:ext cx="89154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624FA-BCF9-6A94-5915-5D5FE941DED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6132235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270ED-D44A-3AA1-6A08-C95113B451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081"/>
          <a:stretch/>
        </p:blipFill>
        <p:spPr>
          <a:xfrm>
            <a:off x="6902246" y="1804988"/>
            <a:ext cx="4555726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89CF80-EBBD-E442-0FDC-AB576FCEAC5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1" r="47200"/>
          <a:stretch/>
        </p:blipFill>
        <p:spPr>
          <a:xfrm>
            <a:off x="770011" y="1690688"/>
            <a:ext cx="4421422" cy="4314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F05D80-3AB1-44AD-CF89-6ED308617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470" y="1690688"/>
            <a:ext cx="61055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lunches by site – 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0BFEE-719C-3B0E-28A9-27A60C235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67" y="1414332"/>
            <a:ext cx="8686801" cy="2877450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0B63FB-8BE5-0F09-D780-E8E723A2B8CA}"/>
              </a:ext>
            </a:extLst>
          </p:cNvPr>
          <p:cNvSpPr/>
          <p:nvPr/>
        </p:nvSpPr>
        <p:spPr>
          <a:xfrm>
            <a:off x="1209366" y="4493750"/>
            <a:ext cx="8686801" cy="1377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</a:p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US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lunches for CCAFS SLC-40 Highest success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CB772-C133-C973-6FDA-79480B214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1371085"/>
            <a:ext cx="10515600" cy="4115829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>
                <a:solidFill>
                  <a:srgbClr val="1C7DDB"/>
                </a:solidFill>
              </a:rPr>
              <a:t>Payload </a:t>
            </a:r>
            <a:r>
              <a:rPr lang="en-US" spc="-390" dirty="0">
                <a:solidFill>
                  <a:srgbClr val="1C7DDB"/>
                </a:solidFill>
              </a:rPr>
              <a:t>Mass </a:t>
            </a:r>
            <a:r>
              <a:rPr lang="en-US" spc="-365" dirty="0">
                <a:solidFill>
                  <a:srgbClr val="1C7DDB"/>
                </a:solidFill>
              </a:rPr>
              <a:t>vs. </a:t>
            </a:r>
            <a:r>
              <a:rPr lang="en-US" spc="-520" dirty="0">
                <a:solidFill>
                  <a:srgbClr val="1C7DDB"/>
                </a:solidFill>
              </a:rPr>
              <a:t>Success </a:t>
            </a:r>
            <a:r>
              <a:rPr lang="en-US" spc="-365" dirty="0">
                <a:solidFill>
                  <a:srgbClr val="1C7DDB"/>
                </a:solidFill>
              </a:rPr>
              <a:t>vs. </a:t>
            </a:r>
            <a:r>
              <a:rPr lang="en-US" spc="-270" dirty="0">
                <a:solidFill>
                  <a:srgbClr val="1C7DDB"/>
                </a:solidFill>
              </a:rPr>
              <a:t>Booster </a:t>
            </a:r>
            <a:r>
              <a:rPr lang="en-US" u="heavy" spc="-330" dirty="0">
                <a:solidFill>
                  <a:srgbClr val="1C7DDB"/>
                </a:solidFill>
                <a:uFill>
                  <a:solidFill>
                    <a:srgbClr val="7D7D7D"/>
                  </a:solidFill>
                </a:uFill>
              </a:rPr>
              <a:t>Version</a:t>
            </a:r>
            <a:r>
              <a:rPr lang="en-US" u="heavy" spc="-409" dirty="0">
                <a:solidFill>
                  <a:srgbClr val="1C7DDB"/>
                </a:solidFill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u="heavy" spc="-330" dirty="0">
                <a:solidFill>
                  <a:srgbClr val="1C7DDB"/>
                </a:solidFill>
                <a:uFill>
                  <a:solidFill>
                    <a:srgbClr val="7D7D7D"/>
                  </a:solidFill>
                </a:uFill>
              </a:rPr>
              <a:t>Category	</a:t>
            </a:r>
            <a:endParaRPr lang="en-US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7E2503C3-EDBF-01BB-35D0-089F4D92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27" y="3429000"/>
            <a:ext cx="8686801" cy="2626076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56120" y="1504334"/>
            <a:ext cx="7589028" cy="48150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marR="2860040" algn="just">
              <a:lnSpc>
                <a:spcPct val="1207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All models had virtually 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0" dirty="0">
                <a:latin typeface="Carlito"/>
                <a:cs typeface="Carlito"/>
              </a:rPr>
              <a:t>accuracy </a:t>
            </a:r>
            <a:r>
              <a:rPr lang="en-US" sz="1800" spc="-5" dirty="0">
                <a:latin typeface="Carlito"/>
                <a:cs typeface="Carlito"/>
              </a:rPr>
              <a:t>on the </a:t>
            </a:r>
            <a:r>
              <a:rPr lang="en-US" sz="1800" spc="-20" dirty="0">
                <a:latin typeface="Carlito"/>
                <a:cs typeface="Carlito"/>
              </a:rPr>
              <a:t>test set </a:t>
            </a:r>
            <a:r>
              <a:rPr lang="en-US" sz="1800" spc="-15" dirty="0">
                <a:latin typeface="Carlito"/>
                <a:cs typeface="Carlito"/>
              </a:rPr>
              <a:t>at </a:t>
            </a:r>
            <a:r>
              <a:rPr lang="en-US" sz="1800" spc="-20" dirty="0">
                <a:latin typeface="Carlito"/>
                <a:cs typeface="Carlito"/>
              </a:rPr>
              <a:t>83.33% </a:t>
            </a:r>
            <a:r>
              <a:rPr lang="en-US" sz="1800" spc="-45" dirty="0">
                <a:latin typeface="Carlito"/>
                <a:cs typeface="Carlito"/>
              </a:rPr>
              <a:t>accuracy.  </a:t>
            </a:r>
            <a:r>
              <a:rPr lang="en-US" sz="1800" dirty="0">
                <a:latin typeface="Carlito"/>
                <a:cs typeface="Carlito"/>
              </a:rPr>
              <a:t>It </a:t>
            </a:r>
            <a:r>
              <a:rPr lang="en-US" sz="1800" spc="-5" dirty="0">
                <a:latin typeface="Carlito"/>
                <a:cs typeface="Carlito"/>
              </a:rPr>
              <a:t>should be </a:t>
            </a:r>
            <a:r>
              <a:rPr lang="en-US" sz="1800" spc="-15" dirty="0">
                <a:latin typeface="Carlito"/>
                <a:cs typeface="Carlito"/>
              </a:rPr>
              <a:t>noted </a:t>
            </a:r>
            <a:r>
              <a:rPr lang="en-US" sz="1800" spc="-10" dirty="0">
                <a:latin typeface="Carlito"/>
                <a:cs typeface="Carlito"/>
              </a:rPr>
              <a:t>that </a:t>
            </a:r>
            <a:r>
              <a:rPr lang="en-US" sz="1800" spc="-20" dirty="0">
                <a:latin typeface="Carlito"/>
                <a:cs typeface="Carlito"/>
              </a:rPr>
              <a:t>test size </a:t>
            </a:r>
            <a:r>
              <a:rPr lang="en-US" sz="1800" dirty="0">
                <a:latin typeface="Carlito"/>
                <a:cs typeface="Carlito"/>
              </a:rPr>
              <a:t>is </a:t>
            </a:r>
            <a:r>
              <a:rPr lang="en-US" sz="1800" spc="-5" dirty="0">
                <a:latin typeface="Carlito"/>
                <a:cs typeface="Carlito"/>
              </a:rPr>
              <a:t>small </a:t>
            </a:r>
            <a:r>
              <a:rPr lang="en-US" sz="1800" spc="-15" dirty="0">
                <a:latin typeface="Carlito"/>
                <a:cs typeface="Carlito"/>
              </a:rPr>
              <a:t>at </a:t>
            </a:r>
            <a:r>
              <a:rPr lang="en-US" sz="1800" spc="-5" dirty="0">
                <a:latin typeface="Carlito"/>
                <a:cs typeface="Carlito"/>
              </a:rPr>
              <a:t>only </a:t>
            </a:r>
            <a:r>
              <a:rPr lang="en-US" sz="1800" spc="-10" dirty="0">
                <a:latin typeface="Carlito"/>
                <a:cs typeface="Carlito"/>
              </a:rPr>
              <a:t>sample </a:t>
            </a:r>
            <a:r>
              <a:rPr lang="en-US" sz="1800" spc="-20" dirty="0">
                <a:latin typeface="Carlito"/>
                <a:cs typeface="Carlito"/>
              </a:rPr>
              <a:t>size </a:t>
            </a:r>
            <a:r>
              <a:rPr lang="en-US" sz="1800" spc="-5" dirty="0">
                <a:latin typeface="Carlito"/>
                <a:cs typeface="Carlito"/>
              </a:rPr>
              <a:t>of</a:t>
            </a:r>
            <a:r>
              <a:rPr lang="en-US" sz="1800" spc="-204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18.</a:t>
            </a:r>
            <a:endParaRPr lang="en-US" sz="1800" dirty="0">
              <a:latin typeface="Carlito"/>
              <a:cs typeface="Carlito"/>
            </a:endParaRPr>
          </a:p>
          <a:p>
            <a:pPr marL="12700" algn="just">
              <a:lnSpc>
                <a:spcPct val="100000"/>
              </a:lnSpc>
              <a:spcBef>
                <a:spcPts val="250"/>
              </a:spcBef>
            </a:pPr>
            <a:r>
              <a:rPr lang="en-US" sz="1800" spc="-5" dirty="0">
                <a:latin typeface="Carlito"/>
                <a:cs typeface="Carlito"/>
              </a:rPr>
              <a:t>This </a:t>
            </a:r>
            <a:r>
              <a:rPr lang="en-US" sz="1800" spc="-20" dirty="0">
                <a:latin typeface="Carlito"/>
                <a:cs typeface="Carlito"/>
              </a:rPr>
              <a:t>can cause large variance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20" dirty="0">
                <a:latin typeface="Carlito"/>
                <a:cs typeface="Carlito"/>
              </a:rPr>
              <a:t>accuracy results, </a:t>
            </a:r>
          </a:p>
          <a:p>
            <a:pPr marL="0" indent="0" algn="just">
              <a:lnSpc>
                <a:spcPct val="100000"/>
              </a:lnSpc>
              <a:spcBef>
                <a:spcPts val="250"/>
              </a:spcBef>
              <a:buNone/>
            </a:pPr>
            <a:r>
              <a:rPr lang="en-US" sz="1800" spc="-15" dirty="0">
                <a:latin typeface="Carlito"/>
                <a:cs typeface="Carlito"/>
              </a:rPr>
              <a:t>such </a:t>
            </a:r>
            <a:r>
              <a:rPr lang="en-US" sz="1800" spc="-5" dirty="0">
                <a:latin typeface="Carlito"/>
                <a:cs typeface="Carlito"/>
              </a:rPr>
              <a:t>as those in </a:t>
            </a:r>
            <a:r>
              <a:rPr lang="en-US" sz="1800" spc="-15" dirty="0">
                <a:latin typeface="Carlito"/>
                <a:cs typeface="Carlito"/>
              </a:rPr>
              <a:t>Decision </a:t>
            </a:r>
            <a:r>
              <a:rPr lang="en-US" sz="1800" spc="-65" dirty="0">
                <a:latin typeface="Carlito"/>
                <a:cs typeface="Carlito"/>
              </a:rPr>
              <a:t>Tree </a:t>
            </a:r>
            <a:r>
              <a:rPr lang="en-US" sz="1800" spc="-10" dirty="0">
                <a:latin typeface="Carlito"/>
                <a:cs typeface="Carlito"/>
              </a:rPr>
              <a:t>Classifier </a:t>
            </a:r>
            <a:r>
              <a:rPr lang="en-US" sz="1800" spc="-5" dirty="0">
                <a:latin typeface="Carlito"/>
                <a:cs typeface="Carlito"/>
              </a:rPr>
              <a:t>model </a:t>
            </a:r>
          </a:p>
          <a:p>
            <a:pPr marL="0" indent="0" algn="just">
              <a:lnSpc>
                <a:spcPct val="100000"/>
              </a:lnSpc>
              <a:spcBef>
                <a:spcPts val="250"/>
              </a:spcBef>
              <a:buNone/>
            </a:pPr>
            <a:r>
              <a:rPr lang="en-US" sz="1800" spc="-5" dirty="0">
                <a:latin typeface="Carlito"/>
                <a:cs typeface="Carlito"/>
              </a:rPr>
              <a:t>in </a:t>
            </a:r>
            <a:r>
              <a:rPr lang="en-US" sz="1800" spc="-25" dirty="0">
                <a:latin typeface="Carlito"/>
                <a:cs typeface="Carlito"/>
              </a:rPr>
              <a:t>repeated</a:t>
            </a:r>
            <a:r>
              <a:rPr lang="en-US" sz="1800" spc="60" dirty="0">
                <a:latin typeface="Carlito"/>
                <a:cs typeface="Carlito"/>
              </a:rPr>
              <a:t> </a:t>
            </a:r>
            <a:r>
              <a:rPr lang="en-US" sz="1800" spc="-15" dirty="0">
                <a:latin typeface="Carlito"/>
                <a:cs typeface="Carlito"/>
              </a:rPr>
              <a:t>runs.</a:t>
            </a:r>
            <a:endParaRPr lang="en-US" sz="1800" dirty="0">
              <a:latin typeface="Carlito"/>
              <a:cs typeface="Carlito"/>
            </a:endParaRPr>
          </a:p>
          <a:p>
            <a:pPr marL="12700" algn="just">
              <a:lnSpc>
                <a:spcPct val="100000"/>
              </a:lnSpc>
              <a:spcBef>
                <a:spcPts val="400"/>
              </a:spcBef>
            </a:pPr>
            <a:r>
              <a:rPr lang="en-US" sz="1800" spc="-55" dirty="0">
                <a:latin typeface="Carlito"/>
                <a:cs typeface="Carlito"/>
              </a:rPr>
              <a:t>We </a:t>
            </a:r>
            <a:r>
              <a:rPr lang="en-US" sz="1800" spc="-20" dirty="0">
                <a:latin typeface="Carlito"/>
                <a:cs typeface="Carlito"/>
              </a:rPr>
              <a:t>likely </a:t>
            </a:r>
            <a:r>
              <a:rPr lang="en-US" sz="1800" spc="-15" dirty="0">
                <a:latin typeface="Carlito"/>
                <a:cs typeface="Carlito"/>
              </a:rPr>
              <a:t>need </a:t>
            </a:r>
            <a:r>
              <a:rPr lang="en-US" sz="1800" spc="-25" dirty="0">
                <a:latin typeface="Carlito"/>
                <a:cs typeface="Carlito"/>
              </a:rPr>
              <a:t>more data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0" dirty="0">
                <a:latin typeface="Carlito"/>
                <a:cs typeface="Carlito"/>
              </a:rPr>
              <a:t>determine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</a:p>
          <a:p>
            <a:pPr marL="12700" algn="just">
              <a:lnSpc>
                <a:spcPct val="100000"/>
              </a:lnSpc>
              <a:spcBef>
                <a:spcPts val="400"/>
              </a:spcBef>
            </a:pPr>
            <a:r>
              <a:rPr lang="en-US" sz="1800" spc="-20" dirty="0">
                <a:latin typeface="Carlito"/>
                <a:cs typeface="Carlito"/>
              </a:rPr>
              <a:t>best</a:t>
            </a:r>
            <a:r>
              <a:rPr lang="en-US" sz="1800" spc="114" dirty="0">
                <a:latin typeface="Carlito"/>
                <a:cs typeface="Carlito"/>
              </a:rPr>
              <a:t> </a:t>
            </a:r>
            <a:r>
              <a:rPr lang="en-US" sz="1800" spc="-15" dirty="0">
                <a:latin typeface="Carlito"/>
                <a:cs typeface="Carlito"/>
              </a:rPr>
              <a:t>model.</a:t>
            </a:r>
            <a:endParaRPr lang="en-US" sz="1800" dirty="0">
              <a:latin typeface="Carlito"/>
              <a:cs typeface="Carlito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D3195-EDEC-06D9-7F7E-2E49985B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15607"/>
            <a:ext cx="6286109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68332" y="1405170"/>
            <a:ext cx="5910239" cy="53442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2400" spc="-5" dirty="0">
                <a:latin typeface="Carlito"/>
                <a:cs typeface="Carlito"/>
              </a:rPr>
              <a:t>since </a:t>
            </a:r>
            <a:r>
              <a:rPr lang="en-US" sz="2400" dirty="0">
                <a:latin typeface="Carlito"/>
                <a:cs typeface="Carlito"/>
              </a:rPr>
              <a:t>all </a:t>
            </a:r>
            <a:r>
              <a:rPr lang="en-US" sz="2400" spc="-5" dirty="0">
                <a:latin typeface="Carlito"/>
                <a:cs typeface="Carlito"/>
              </a:rPr>
              <a:t>models </a:t>
            </a:r>
            <a:r>
              <a:rPr lang="en-US" sz="2400" spc="-25" dirty="0">
                <a:latin typeface="Carlito"/>
                <a:cs typeface="Carlito"/>
              </a:rPr>
              <a:t>performed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0" dirty="0">
                <a:latin typeface="Carlito"/>
                <a:cs typeface="Carlito"/>
              </a:rPr>
              <a:t>same </a:t>
            </a:r>
            <a:r>
              <a:rPr lang="en-US" sz="2400" spc="-25" dirty="0">
                <a:latin typeface="Carlito"/>
                <a:cs typeface="Carlito"/>
              </a:rPr>
              <a:t>for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20" dirty="0">
                <a:latin typeface="Carlito"/>
                <a:cs typeface="Carlito"/>
              </a:rPr>
              <a:t>test set,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20" dirty="0">
                <a:latin typeface="Carlito"/>
                <a:cs typeface="Carlito"/>
              </a:rPr>
              <a:t>confusion </a:t>
            </a:r>
            <a:r>
              <a:rPr lang="en-US" sz="2400" spc="-10" dirty="0">
                <a:latin typeface="Carlito"/>
                <a:cs typeface="Carlito"/>
              </a:rPr>
              <a:t>matrix is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0" dirty="0">
                <a:latin typeface="Carlito"/>
                <a:cs typeface="Carlito"/>
              </a:rPr>
              <a:t>same </a:t>
            </a:r>
            <a:r>
              <a:rPr lang="en-US" sz="2400" spc="-20" dirty="0">
                <a:latin typeface="Carlito"/>
                <a:cs typeface="Carlito"/>
              </a:rPr>
              <a:t>across </a:t>
            </a:r>
            <a:r>
              <a:rPr lang="en-US" sz="2400" dirty="0">
                <a:latin typeface="Carlito"/>
                <a:cs typeface="Carlito"/>
              </a:rPr>
              <a:t>all </a:t>
            </a:r>
            <a:r>
              <a:rPr lang="en-US" sz="2400" spc="-5" dirty="0">
                <a:latin typeface="Carlito"/>
                <a:cs typeface="Carlito"/>
              </a:rPr>
              <a:t>models.  The </a:t>
            </a:r>
            <a:r>
              <a:rPr lang="en-US" sz="2400" spc="-15" dirty="0">
                <a:latin typeface="Carlito"/>
                <a:cs typeface="Carlito"/>
              </a:rPr>
              <a:t>models </a:t>
            </a:r>
            <a:r>
              <a:rPr lang="en-US" sz="2400" spc="-20" dirty="0">
                <a:latin typeface="Carlito"/>
                <a:cs typeface="Carlito"/>
              </a:rPr>
              <a:t>predicted </a:t>
            </a:r>
            <a:r>
              <a:rPr lang="en-US" sz="2400" spc="-5" dirty="0">
                <a:latin typeface="Carlito"/>
                <a:cs typeface="Carlito"/>
              </a:rPr>
              <a:t>12 </a:t>
            </a:r>
            <a:r>
              <a:rPr lang="en-US" sz="2400" spc="-20" dirty="0">
                <a:latin typeface="Carlito"/>
                <a:cs typeface="Carlito"/>
              </a:rPr>
              <a:t>successful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5" dirty="0">
                <a:latin typeface="Carlito"/>
                <a:cs typeface="Carlito"/>
              </a:rPr>
              <a:t>when the true label</a:t>
            </a:r>
            <a:r>
              <a:rPr lang="en-US" sz="2400" spc="275" dirty="0">
                <a:latin typeface="Carlito"/>
                <a:cs typeface="Carlito"/>
              </a:rPr>
              <a:t> </a:t>
            </a:r>
            <a:r>
              <a:rPr lang="en-US" sz="2400" spc="-20" dirty="0">
                <a:latin typeface="Carlito"/>
                <a:cs typeface="Carlito"/>
              </a:rPr>
              <a:t>was successful </a:t>
            </a:r>
            <a:r>
              <a:rPr lang="en-US" sz="2400" spc="-10" dirty="0">
                <a:latin typeface="Carlito"/>
                <a:cs typeface="Carlito"/>
              </a:rPr>
              <a:t>landing.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5" dirty="0">
                <a:latin typeface="Carlito"/>
                <a:cs typeface="Carlito"/>
              </a:rPr>
              <a:t>models </a:t>
            </a:r>
            <a:r>
              <a:rPr lang="en-US" sz="2400" spc="-20" dirty="0">
                <a:latin typeface="Carlito"/>
                <a:cs typeface="Carlito"/>
              </a:rPr>
              <a:t>predicted </a:t>
            </a:r>
            <a:r>
              <a:rPr lang="en-US" sz="2400" spc="-5" dirty="0">
                <a:latin typeface="Carlito"/>
                <a:cs typeface="Carlito"/>
              </a:rPr>
              <a:t>3 </a:t>
            </a:r>
            <a:r>
              <a:rPr lang="en-US" sz="2400" spc="-20" dirty="0">
                <a:latin typeface="Carlito"/>
                <a:cs typeface="Carlito"/>
              </a:rPr>
              <a:t>unsuccessful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5" dirty="0">
                <a:latin typeface="Carlito"/>
                <a:cs typeface="Carlito"/>
              </a:rPr>
              <a:t>when the true label </a:t>
            </a:r>
            <a:r>
              <a:rPr lang="en-US" sz="2400" spc="-15" dirty="0">
                <a:latin typeface="Carlito"/>
                <a:cs typeface="Carlito"/>
              </a:rPr>
              <a:t>was </a:t>
            </a:r>
          </a:p>
          <a:p>
            <a:pPr marL="0" indent="0">
              <a:lnSpc>
                <a:spcPct val="100000"/>
              </a:lnSpc>
              <a:spcBef>
                <a:spcPts val="405"/>
              </a:spcBef>
              <a:buNone/>
            </a:pPr>
            <a:r>
              <a:rPr lang="en-US" sz="2400" spc="-20" dirty="0">
                <a:latin typeface="Carlito"/>
                <a:cs typeface="Carlito"/>
              </a:rPr>
              <a:t>unsuccessful</a:t>
            </a:r>
            <a:r>
              <a:rPr lang="en-US" sz="2400" spc="140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landing.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15" dirty="0">
                <a:latin typeface="Carlito"/>
                <a:cs typeface="Carlito"/>
              </a:rPr>
              <a:t>models </a:t>
            </a:r>
            <a:r>
              <a:rPr lang="en-US" sz="2400" spc="-20" dirty="0">
                <a:latin typeface="Carlito"/>
                <a:cs typeface="Carlito"/>
              </a:rPr>
              <a:t>predicted </a:t>
            </a:r>
            <a:r>
              <a:rPr lang="en-US" sz="2400" spc="-5" dirty="0">
                <a:latin typeface="Carlito"/>
                <a:cs typeface="Carlito"/>
              </a:rPr>
              <a:t>3 </a:t>
            </a:r>
            <a:r>
              <a:rPr lang="en-US" sz="2400" spc="-20" dirty="0">
                <a:latin typeface="Carlito"/>
                <a:cs typeface="Carlito"/>
              </a:rPr>
              <a:t>successful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5" dirty="0">
                <a:latin typeface="Carlito"/>
                <a:cs typeface="Carlito"/>
              </a:rPr>
              <a:t>when the true label </a:t>
            </a:r>
            <a:r>
              <a:rPr lang="en-US" sz="2400" spc="-20" dirty="0">
                <a:latin typeface="Carlito"/>
                <a:cs typeface="Carlito"/>
              </a:rPr>
              <a:t>was unsuccessful  </a:t>
            </a:r>
            <a:r>
              <a:rPr lang="en-US" sz="2400" spc="-10" dirty="0">
                <a:latin typeface="Carlito"/>
                <a:cs typeface="Carlito"/>
              </a:rPr>
              <a:t>landings </a:t>
            </a:r>
            <a:r>
              <a:rPr lang="en-US" sz="2400" spc="-20" dirty="0">
                <a:latin typeface="Carlito"/>
                <a:cs typeface="Carlito"/>
              </a:rPr>
              <a:t>(false positives).  </a:t>
            </a:r>
            <a:r>
              <a:rPr lang="en-US" sz="2400" spc="-15" dirty="0">
                <a:latin typeface="Carlito"/>
                <a:cs typeface="Carlito"/>
              </a:rPr>
              <a:t>Our </a:t>
            </a:r>
            <a:r>
              <a:rPr lang="en-US" sz="2400" spc="-5" dirty="0">
                <a:latin typeface="Carlito"/>
                <a:cs typeface="Carlito"/>
              </a:rPr>
              <a:t>models                </a:t>
            </a:r>
            <a:r>
              <a:rPr lang="en-US" sz="2400" spc="-20" dirty="0">
                <a:latin typeface="Carlito"/>
                <a:cs typeface="Carlito"/>
              </a:rPr>
              <a:t>over predict successful</a:t>
            </a:r>
            <a:r>
              <a:rPr lang="en-US" sz="2400" spc="130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landings.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A4195-7088-26BD-B02C-3019E895E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32922"/>
            <a:ext cx="5534025" cy="4133850"/>
          </a:xfrm>
          <a:prstGeom prst="rect">
            <a:avLst/>
          </a:prstGeom>
          <a:ln w="38100" cap="sq">
            <a:solidFill>
              <a:srgbClr val="1C7DD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9638" y="1427221"/>
            <a:ext cx="10792724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69265" indent="-457200">
              <a:lnSpc>
                <a:spcPct val="100000"/>
              </a:lnSpc>
              <a:spcBef>
                <a:spcPts val="490"/>
              </a:spcBef>
              <a:buFont typeface="+mj-lt"/>
              <a:buAutoNum type="arabicPeriod"/>
              <a:tabLst>
                <a:tab pos="196215" algn="l"/>
              </a:tabLst>
            </a:pPr>
            <a:r>
              <a:rPr lang="en-US" sz="2400" dirty="0">
                <a:latin typeface="Carlito"/>
                <a:cs typeface="Carlito"/>
              </a:rPr>
              <a:t>Our </a:t>
            </a:r>
            <a:r>
              <a:rPr lang="en-US" sz="2400" spc="-5" dirty="0">
                <a:latin typeface="Carlito"/>
                <a:cs typeface="Carlito"/>
              </a:rPr>
              <a:t>task: </a:t>
            </a:r>
            <a:r>
              <a:rPr lang="en-US" sz="2400" spc="-20" dirty="0">
                <a:latin typeface="Carlito"/>
                <a:cs typeface="Carlito"/>
              </a:rPr>
              <a:t>to develop </a:t>
            </a:r>
            <a:r>
              <a:rPr lang="en-US" sz="2400" dirty="0">
                <a:latin typeface="Carlito"/>
                <a:cs typeface="Carlito"/>
              </a:rPr>
              <a:t>a machine learning model </a:t>
            </a:r>
            <a:r>
              <a:rPr lang="en-US" sz="2400" spc="-25" dirty="0">
                <a:latin typeface="Carlito"/>
                <a:cs typeface="Carlito"/>
              </a:rPr>
              <a:t>for </a:t>
            </a:r>
            <a:r>
              <a:rPr lang="en-US" sz="2400" dirty="0">
                <a:latin typeface="Carlito"/>
                <a:cs typeface="Carlito"/>
              </a:rPr>
              <a:t>Space Y who </a:t>
            </a:r>
            <a:r>
              <a:rPr lang="en-US" sz="2400" spc="-20" dirty="0">
                <a:latin typeface="Carlito"/>
                <a:cs typeface="Carlito"/>
              </a:rPr>
              <a:t>wants to </a:t>
            </a:r>
            <a:r>
              <a:rPr lang="en-US" sz="2400" spc="-5" dirty="0">
                <a:latin typeface="Carlito"/>
                <a:cs typeface="Carlito"/>
              </a:rPr>
              <a:t>bid </a:t>
            </a:r>
            <a:r>
              <a:rPr lang="en-US" sz="2400" spc="-20" dirty="0">
                <a:latin typeface="Carlito"/>
                <a:cs typeface="Carlito"/>
              </a:rPr>
              <a:t>against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SpaceX</a:t>
            </a:r>
          </a:p>
          <a:p>
            <a:pPr marL="469265" indent="-457200">
              <a:lnSpc>
                <a:spcPct val="100000"/>
              </a:lnSpc>
              <a:spcBef>
                <a:spcPts val="395"/>
              </a:spcBef>
              <a:buFont typeface="+mj-lt"/>
              <a:buAutoNum type="arabicPeriod"/>
              <a:tabLst>
                <a:tab pos="196215" algn="l"/>
              </a:tabLst>
            </a:pPr>
            <a:r>
              <a:rPr lang="en-US" sz="2400" spc="-5" dirty="0">
                <a:latin typeface="Carlito"/>
                <a:cs typeface="Carlito"/>
              </a:rPr>
              <a:t>The goal </a:t>
            </a:r>
            <a:r>
              <a:rPr lang="en-US" sz="2400" dirty="0">
                <a:latin typeface="Carlito"/>
                <a:cs typeface="Carlito"/>
              </a:rPr>
              <a:t>of </a:t>
            </a:r>
            <a:r>
              <a:rPr lang="en-US" sz="2400" spc="-5" dirty="0">
                <a:latin typeface="Carlito"/>
                <a:cs typeface="Carlito"/>
              </a:rPr>
              <a:t>model is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predict when </a:t>
            </a:r>
            <a:r>
              <a:rPr lang="en-US" sz="2400" spc="-15" dirty="0">
                <a:latin typeface="Carlito"/>
                <a:cs typeface="Carlito"/>
              </a:rPr>
              <a:t>Stage </a:t>
            </a:r>
            <a:r>
              <a:rPr lang="en-US" sz="2400" dirty="0">
                <a:latin typeface="Carlito"/>
                <a:cs typeface="Carlito"/>
              </a:rPr>
              <a:t>1 </a:t>
            </a:r>
            <a:r>
              <a:rPr lang="en-US" sz="2400" spc="-5" dirty="0">
                <a:latin typeface="Carlito"/>
                <a:cs typeface="Carlito"/>
              </a:rPr>
              <a:t>will successfully </a:t>
            </a:r>
            <a:r>
              <a:rPr lang="en-US" sz="2400" dirty="0">
                <a:latin typeface="Carlito"/>
                <a:cs typeface="Carlito"/>
              </a:rPr>
              <a:t>land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35" dirty="0">
                <a:latin typeface="Carlito"/>
                <a:cs typeface="Carlito"/>
              </a:rPr>
              <a:t>save </a:t>
            </a:r>
            <a:r>
              <a:rPr lang="en-US" sz="2400" spc="-5" dirty="0">
                <a:latin typeface="Carlito"/>
                <a:cs typeface="Carlito"/>
              </a:rPr>
              <a:t>~$100 million</a:t>
            </a:r>
            <a:r>
              <a:rPr lang="en-US" sz="2400" spc="-110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USD</a:t>
            </a:r>
          </a:p>
          <a:p>
            <a:pPr marL="469265" indent="-457200">
              <a:lnSpc>
                <a:spcPct val="100000"/>
              </a:lnSpc>
              <a:spcBef>
                <a:spcPts val="409"/>
              </a:spcBef>
              <a:buFont typeface="+mj-lt"/>
              <a:buAutoNum type="arabicPeriod"/>
              <a:tabLst>
                <a:tab pos="196215" algn="l"/>
              </a:tabLst>
            </a:pPr>
            <a:r>
              <a:rPr lang="en-US" sz="2400" spc="-5" dirty="0">
                <a:latin typeface="Carlito"/>
                <a:cs typeface="Carlito"/>
              </a:rPr>
              <a:t>Used </a:t>
            </a:r>
            <a:r>
              <a:rPr lang="en-US" sz="2400" spc="-25" dirty="0">
                <a:latin typeface="Carlito"/>
                <a:cs typeface="Carlito"/>
              </a:rPr>
              <a:t>data </a:t>
            </a:r>
            <a:r>
              <a:rPr lang="en-US" sz="2400" spc="-20" dirty="0">
                <a:latin typeface="Carlito"/>
                <a:cs typeface="Carlito"/>
              </a:rPr>
              <a:t>from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public </a:t>
            </a:r>
            <a:r>
              <a:rPr lang="en-US" sz="2400" dirty="0">
                <a:latin typeface="Carlito"/>
                <a:cs typeface="Carlito"/>
              </a:rPr>
              <a:t>SpaceX API and </a:t>
            </a:r>
            <a:r>
              <a:rPr lang="en-US" sz="2400" spc="-5" dirty="0">
                <a:latin typeface="Carlito"/>
                <a:cs typeface="Carlito"/>
              </a:rPr>
              <a:t>web scraping </a:t>
            </a:r>
            <a:r>
              <a:rPr lang="en-US" sz="2400" dirty="0">
                <a:latin typeface="Carlito"/>
                <a:cs typeface="Carlito"/>
              </a:rPr>
              <a:t>SpaceX Wikipedia</a:t>
            </a:r>
            <a:r>
              <a:rPr lang="en-US" sz="2400" spc="-19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page</a:t>
            </a:r>
            <a:endParaRPr lang="en-US" sz="2400" dirty="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400"/>
              </a:spcBef>
              <a:buFont typeface="+mj-lt"/>
              <a:buAutoNum type="arabicPeriod"/>
              <a:tabLst>
                <a:tab pos="196215" algn="l"/>
              </a:tabLst>
            </a:pPr>
            <a:r>
              <a:rPr lang="en-US" sz="2400" spc="-25" dirty="0">
                <a:latin typeface="Carlito"/>
                <a:cs typeface="Carlito"/>
              </a:rPr>
              <a:t>Created data </a:t>
            </a:r>
            <a:r>
              <a:rPr lang="en-US" sz="2400" spc="-5" dirty="0">
                <a:latin typeface="Carlito"/>
                <a:cs typeface="Carlito"/>
              </a:rPr>
              <a:t>labels </a:t>
            </a:r>
            <a:r>
              <a:rPr lang="en-US" sz="2400" dirty="0">
                <a:latin typeface="Carlito"/>
                <a:cs typeface="Carlito"/>
              </a:rPr>
              <a:t>and </a:t>
            </a:r>
            <a:r>
              <a:rPr lang="en-US" sz="2400" spc="-25" dirty="0">
                <a:latin typeface="Carlito"/>
                <a:cs typeface="Carlito"/>
              </a:rPr>
              <a:t>stored data into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DB2 SQL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database</a:t>
            </a:r>
            <a:endParaRPr lang="en-US" sz="2400" dirty="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395"/>
              </a:spcBef>
              <a:buFont typeface="+mj-lt"/>
              <a:buAutoNum type="arabicPeriod"/>
              <a:tabLst>
                <a:tab pos="196215" algn="l"/>
              </a:tabLst>
            </a:pPr>
            <a:r>
              <a:rPr lang="en-US" sz="2400" spc="-25" dirty="0">
                <a:latin typeface="Carlito"/>
                <a:cs typeface="Carlito"/>
              </a:rPr>
              <a:t>Created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dashboard </a:t>
            </a:r>
            <a:r>
              <a:rPr lang="en-US" sz="2400" spc="-25" dirty="0">
                <a:latin typeface="Carlito"/>
                <a:cs typeface="Carlito"/>
              </a:rPr>
              <a:t>for</a:t>
            </a:r>
            <a:r>
              <a:rPr lang="en-US" sz="2400" spc="-125" dirty="0">
                <a:latin typeface="Carlito"/>
                <a:cs typeface="Carlito"/>
              </a:rPr>
              <a:t> </a:t>
            </a:r>
            <a:r>
              <a:rPr lang="en-US" sz="2400" spc="-20" dirty="0">
                <a:latin typeface="Carlito"/>
                <a:cs typeface="Carlito"/>
              </a:rPr>
              <a:t>visualization</a:t>
            </a:r>
            <a:endParaRPr lang="en-US" sz="2400" dirty="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405"/>
              </a:spcBef>
              <a:buFont typeface="+mj-lt"/>
              <a:buAutoNum type="arabicPeriod"/>
              <a:tabLst>
                <a:tab pos="196215" algn="l"/>
              </a:tabLst>
            </a:pPr>
            <a:r>
              <a:rPr lang="en-US" sz="2400" spc="-50" dirty="0">
                <a:latin typeface="Carlito"/>
                <a:cs typeface="Carlito"/>
              </a:rPr>
              <a:t>We </a:t>
            </a:r>
            <a:r>
              <a:rPr lang="en-US" sz="2400" spc="-25" dirty="0">
                <a:latin typeface="Carlito"/>
                <a:cs typeface="Carlito"/>
              </a:rPr>
              <a:t>created </a:t>
            </a:r>
            <a:r>
              <a:rPr lang="en-US" sz="2400" dirty="0">
                <a:latin typeface="Carlito"/>
                <a:cs typeface="Carlito"/>
              </a:rPr>
              <a:t>a machine learning model </a:t>
            </a:r>
            <a:r>
              <a:rPr lang="en-US" sz="2400" spc="-5" dirty="0">
                <a:latin typeface="Carlito"/>
                <a:cs typeface="Carlito"/>
              </a:rPr>
              <a:t>with </a:t>
            </a:r>
            <a:r>
              <a:rPr lang="en-US" sz="2400" dirty="0">
                <a:latin typeface="Carlito"/>
                <a:cs typeface="Carlito"/>
              </a:rPr>
              <a:t>an </a:t>
            </a:r>
            <a:r>
              <a:rPr lang="en-US" sz="2400" spc="-5" dirty="0">
                <a:latin typeface="Carlito"/>
                <a:cs typeface="Carlito"/>
              </a:rPr>
              <a:t>accuracy of</a:t>
            </a:r>
            <a:r>
              <a:rPr lang="en-US" sz="2400" spc="-105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83%</a:t>
            </a:r>
          </a:p>
          <a:p>
            <a:pPr marL="469265" marR="276860" indent="-457200">
              <a:lnSpc>
                <a:spcPts val="2160"/>
              </a:lnSpc>
              <a:spcBef>
                <a:spcPts val="635"/>
              </a:spcBef>
              <a:buFont typeface="+mj-lt"/>
              <a:buAutoNum type="arabicPeriod"/>
              <a:tabLst>
                <a:tab pos="196215" algn="l"/>
              </a:tabLst>
            </a:pPr>
            <a:r>
              <a:rPr lang="en-US" sz="2400" spc="-5" dirty="0" err="1">
                <a:latin typeface="Carlito"/>
                <a:cs typeface="Carlito"/>
              </a:rPr>
              <a:t>Allon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Mask </a:t>
            </a:r>
            <a:r>
              <a:rPr lang="en-US" sz="2400" spc="-5" dirty="0">
                <a:latin typeface="Carlito"/>
                <a:cs typeface="Carlito"/>
              </a:rPr>
              <a:t>of </a:t>
            </a:r>
            <a:r>
              <a:rPr lang="en-US" sz="2400" dirty="0" err="1">
                <a:latin typeface="Carlito"/>
                <a:cs typeface="Carlito"/>
              </a:rPr>
              <a:t>SpaceY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can use </a:t>
            </a:r>
            <a:r>
              <a:rPr lang="en-US" sz="2400" dirty="0">
                <a:latin typeface="Carlito"/>
                <a:cs typeface="Carlito"/>
              </a:rPr>
              <a:t>this model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predict with </a:t>
            </a:r>
            <a:r>
              <a:rPr lang="en-US" sz="2400" spc="-20" dirty="0">
                <a:latin typeface="Carlito"/>
                <a:cs typeface="Carlito"/>
              </a:rPr>
              <a:t>relatively </a:t>
            </a:r>
            <a:r>
              <a:rPr lang="en-US" sz="2400" spc="-5" dirty="0">
                <a:latin typeface="Carlito"/>
                <a:cs typeface="Carlito"/>
              </a:rPr>
              <a:t>high accuracy whether </a:t>
            </a:r>
            <a:r>
              <a:rPr lang="en-US" sz="2400" dirty="0">
                <a:latin typeface="Carlito"/>
                <a:cs typeface="Carlito"/>
              </a:rPr>
              <a:t>a  launch </a:t>
            </a:r>
            <a:r>
              <a:rPr lang="en-US" sz="2400" spc="-5" dirty="0">
                <a:latin typeface="Carlito"/>
                <a:cs typeface="Carlito"/>
              </a:rPr>
              <a:t>will </a:t>
            </a:r>
            <a:r>
              <a:rPr lang="en-US" sz="2400" spc="-35" dirty="0">
                <a:latin typeface="Carlito"/>
                <a:cs typeface="Carlito"/>
              </a:rPr>
              <a:t>have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successful </a:t>
            </a:r>
            <a:r>
              <a:rPr lang="en-US" sz="2400" spc="-20" dirty="0">
                <a:latin typeface="Carlito"/>
                <a:cs typeface="Carlito"/>
              </a:rPr>
              <a:t>Stage </a:t>
            </a:r>
            <a:r>
              <a:rPr lang="en-US" sz="2400" dirty="0">
                <a:latin typeface="Carlito"/>
                <a:cs typeface="Carlito"/>
              </a:rPr>
              <a:t>1 landing </a:t>
            </a:r>
            <a:r>
              <a:rPr lang="en-US" sz="2400" spc="-25" dirty="0">
                <a:latin typeface="Carlito"/>
                <a:cs typeface="Carlito"/>
              </a:rPr>
              <a:t>before </a:t>
            </a:r>
            <a:r>
              <a:rPr lang="en-US" sz="2400" dirty="0">
                <a:latin typeface="Carlito"/>
                <a:cs typeface="Carlito"/>
              </a:rPr>
              <a:t>launch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determine whether </a:t>
            </a:r>
            <a:r>
              <a:rPr lang="en-US" sz="2400" dirty="0">
                <a:latin typeface="Carlito"/>
                <a:cs typeface="Carlito"/>
              </a:rPr>
              <a:t>the launch  </a:t>
            </a:r>
            <a:r>
              <a:rPr lang="en-US" sz="2400" spc="-5" dirty="0">
                <a:latin typeface="Carlito"/>
                <a:cs typeface="Carlito"/>
              </a:rPr>
              <a:t>should be </a:t>
            </a:r>
            <a:r>
              <a:rPr lang="en-US" sz="2400" dirty="0">
                <a:latin typeface="Carlito"/>
                <a:cs typeface="Carlito"/>
              </a:rPr>
              <a:t>made </a:t>
            </a:r>
            <a:r>
              <a:rPr lang="en-US" sz="2400" spc="-5" dirty="0">
                <a:latin typeface="Carlito"/>
                <a:cs typeface="Carlito"/>
              </a:rPr>
              <a:t>or</a:t>
            </a:r>
            <a:r>
              <a:rPr lang="en-US" sz="2400" spc="-10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not</a:t>
            </a:r>
            <a:endParaRPr lang="en-US" sz="2400" dirty="0">
              <a:latin typeface="Carlito"/>
              <a:cs typeface="Carlito"/>
            </a:endParaRPr>
          </a:p>
          <a:p>
            <a:pPr marL="469265" marR="5080" indent="-457200">
              <a:lnSpc>
                <a:spcPts val="2200"/>
              </a:lnSpc>
              <a:spcBef>
                <a:spcPts val="605"/>
              </a:spcBef>
              <a:buFont typeface="+mj-lt"/>
              <a:buAutoNum type="arabicPeriod"/>
              <a:tabLst>
                <a:tab pos="196215" algn="l"/>
              </a:tabLst>
            </a:pPr>
            <a:r>
              <a:rPr lang="en-US" sz="2400" spc="-5" dirty="0">
                <a:latin typeface="Carlito"/>
                <a:cs typeface="Carlito"/>
              </a:rPr>
              <a:t>If possible </a:t>
            </a:r>
            <a:r>
              <a:rPr lang="en-US" sz="2400" spc="-20" dirty="0">
                <a:latin typeface="Carlito"/>
                <a:cs typeface="Carlito"/>
              </a:rPr>
              <a:t>more </a:t>
            </a:r>
            <a:r>
              <a:rPr lang="en-US" sz="2400" spc="-25" dirty="0">
                <a:latin typeface="Carlito"/>
                <a:cs typeface="Carlito"/>
              </a:rPr>
              <a:t>data </a:t>
            </a:r>
            <a:r>
              <a:rPr lang="en-US" sz="2400" spc="-5" dirty="0">
                <a:latin typeface="Carlito"/>
                <a:cs typeface="Carlito"/>
              </a:rPr>
              <a:t>should </a:t>
            </a:r>
            <a:r>
              <a:rPr lang="en-US" sz="2400" dirty="0">
                <a:latin typeface="Carlito"/>
                <a:cs typeface="Carlito"/>
              </a:rPr>
              <a:t>be </a:t>
            </a:r>
            <a:r>
              <a:rPr lang="en-US" sz="2400" spc="-5" dirty="0">
                <a:latin typeface="Carlito"/>
                <a:cs typeface="Carlito"/>
              </a:rPr>
              <a:t>collected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25" dirty="0">
                <a:latin typeface="Carlito"/>
                <a:cs typeface="Carlito"/>
              </a:rPr>
              <a:t>better </a:t>
            </a:r>
            <a:r>
              <a:rPr lang="en-US" sz="2400" spc="-5" dirty="0">
                <a:latin typeface="Carlito"/>
                <a:cs typeface="Carlito"/>
              </a:rPr>
              <a:t>determine </a:t>
            </a:r>
            <a:r>
              <a:rPr lang="en-US" sz="2400" dirty="0">
                <a:latin typeface="Carlito"/>
                <a:cs typeface="Carlito"/>
              </a:rPr>
              <a:t>the </a:t>
            </a:r>
            <a:r>
              <a:rPr lang="en-US" sz="2400" spc="-10" dirty="0">
                <a:latin typeface="Carlito"/>
                <a:cs typeface="Carlito"/>
              </a:rPr>
              <a:t>best </a:t>
            </a:r>
            <a:r>
              <a:rPr lang="en-US" sz="2400" dirty="0">
                <a:latin typeface="Carlito"/>
                <a:cs typeface="Carlito"/>
              </a:rPr>
              <a:t>machine learning model  and </a:t>
            </a:r>
            <a:r>
              <a:rPr lang="en-US" sz="2400" spc="-25" dirty="0">
                <a:latin typeface="Carlito"/>
                <a:cs typeface="Carlito"/>
              </a:rPr>
              <a:t>improve</a:t>
            </a:r>
            <a:r>
              <a:rPr lang="en-US" sz="2400" spc="-3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accuracy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US" sz="24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lang="en-US" sz="24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sz="2400" dirty="0">
              <a:latin typeface="Carlito"/>
              <a:cs typeface="Carlito"/>
            </a:endParaRPr>
          </a:p>
          <a:p>
            <a:r>
              <a:rPr lang="en-US" sz="24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https://github.com/balajivemuri/Applied_Data_Science_Capstone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US" sz="2400" dirty="0">
              <a:latin typeface="Carlito"/>
              <a:cs typeface="Carlito"/>
            </a:endParaRPr>
          </a:p>
          <a:p>
            <a:pPr algn="l"/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Instructors: </a:t>
            </a:r>
            <a:r>
              <a:rPr lang="en-US" sz="2400" b="1" i="0" dirty="0" err="1">
                <a:solidFill>
                  <a:srgbClr val="24292F"/>
                </a:solidFill>
                <a:effectLst/>
                <a:latin typeface="-apple-system"/>
              </a:rPr>
              <a:t>Rav</a:t>
            </a: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 Ahuja, Alex </a:t>
            </a:r>
            <a:r>
              <a:rPr lang="en-US" sz="2400" b="1" i="0" dirty="0" err="1">
                <a:solidFill>
                  <a:srgbClr val="24292F"/>
                </a:solidFill>
                <a:effectLst/>
                <a:latin typeface="-apple-system"/>
              </a:rPr>
              <a:t>Aklson</a:t>
            </a: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US" sz="2400" b="1" i="0" dirty="0" err="1">
                <a:solidFill>
                  <a:srgbClr val="24292F"/>
                </a:solidFill>
                <a:effectLst/>
                <a:latin typeface="-apple-system"/>
              </a:rPr>
              <a:t>Aije</a:t>
            </a: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sz="2400" b="1" i="0" dirty="0" err="1">
                <a:solidFill>
                  <a:srgbClr val="24292F"/>
                </a:solidFill>
                <a:effectLst/>
                <a:latin typeface="-apple-system"/>
              </a:rPr>
              <a:t>Egwaikhide</a:t>
            </a: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, Svetlana Levitan, Romeo </a:t>
            </a:r>
            <a:r>
              <a:rPr lang="en-US" sz="2400" b="1" i="0" dirty="0" err="1">
                <a:solidFill>
                  <a:srgbClr val="24292F"/>
                </a:solidFill>
                <a:effectLst/>
                <a:latin typeface="-apple-system"/>
              </a:rPr>
              <a:t>Kienzler</a:t>
            </a: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US" sz="2400" b="1" i="0" dirty="0" err="1">
                <a:solidFill>
                  <a:srgbClr val="24292F"/>
                </a:solidFill>
                <a:effectLst/>
                <a:latin typeface="-apple-system"/>
              </a:rPr>
              <a:t>Polong</a:t>
            </a: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 Lin, Joseph </a:t>
            </a:r>
            <a:r>
              <a:rPr lang="en-US" sz="2400" b="1" i="0" dirty="0" err="1">
                <a:solidFill>
                  <a:srgbClr val="24292F"/>
                </a:solidFill>
                <a:effectLst/>
                <a:latin typeface="-apple-system"/>
              </a:rPr>
              <a:t>Santarcangelo</a:t>
            </a: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, Azim </a:t>
            </a:r>
            <a:r>
              <a:rPr lang="en-US" sz="2400" b="1" i="0" dirty="0" err="1">
                <a:solidFill>
                  <a:srgbClr val="24292F"/>
                </a:solidFill>
                <a:effectLst/>
                <a:latin typeface="-apple-system"/>
              </a:rPr>
              <a:t>Hirjani</a:t>
            </a: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US" sz="2400" b="1" i="0" dirty="0" err="1">
                <a:solidFill>
                  <a:srgbClr val="24292F"/>
                </a:solidFill>
                <a:effectLst/>
                <a:latin typeface="-apple-system"/>
              </a:rPr>
              <a:t>Hima</a:t>
            </a: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 Vasudevan, </a:t>
            </a:r>
            <a:r>
              <a:rPr lang="en-US" sz="2400" b="1" i="0" dirty="0" err="1">
                <a:solidFill>
                  <a:srgbClr val="24292F"/>
                </a:solidFill>
                <a:effectLst/>
                <a:latin typeface="-apple-system"/>
              </a:rPr>
              <a:t>Saishruthi</a:t>
            </a: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 Swaminathan, Saeed </a:t>
            </a:r>
            <a:r>
              <a:rPr lang="en-US" sz="2400" b="1" i="0" dirty="0" err="1">
                <a:solidFill>
                  <a:srgbClr val="24292F"/>
                </a:solidFill>
                <a:effectLst/>
                <a:latin typeface="-apple-system"/>
              </a:rPr>
              <a:t>Aghabozorgi</a:t>
            </a: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, Yan Luo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US" sz="24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4"/>
              </a:rPr>
              <a:t>https://www.coursera.org/professional-certificates/ibm-data-science?#instructors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Combined data from SpaceX public API and SpaceX Wikipedia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data wrangling</a:t>
            </a: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8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Classifying true landings as successful and unsuccessful otherwise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predictive analysis using classification models</a:t>
            </a: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US" sz="8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Tuned models using Grid-</a:t>
            </a:r>
            <a:r>
              <a:rPr lang="en-US" sz="88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SearchCV</a:t>
            </a:r>
            <a:endParaRPr lang="en-US" sz="88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(https://github.com/balajivemuri/Applied_Data_Science_Capstone),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54" name="object 7">
            <a:extLst>
              <a:ext uri="{FF2B5EF4-FFF2-40B4-BE49-F238E27FC236}">
                <a16:creationId xmlns:a16="http://schemas.microsoft.com/office/drawing/2014/main" id="{740D093A-6F85-511D-BBC5-9A4CAF4F2CA5}"/>
              </a:ext>
            </a:extLst>
          </p:cNvPr>
          <p:cNvGrpSpPr/>
          <p:nvPr/>
        </p:nvGrpSpPr>
        <p:grpSpPr>
          <a:xfrm>
            <a:off x="5534916" y="1897253"/>
            <a:ext cx="1851660" cy="1143000"/>
            <a:chOff x="4782311" y="1478280"/>
            <a:chExt cx="1851660" cy="1143000"/>
          </a:xfrm>
        </p:grpSpPr>
        <p:sp>
          <p:nvSpPr>
            <p:cNvPr id="97" name="object 9">
              <a:extLst>
                <a:ext uri="{FF2B5EF4-FFF2-40B4-BE49-F238E27FC236}">
                  <a16:creationId xmlns:a16="http://schemas.microsoft.com/office/drawing/2014/main" id="{7DA6BE7D-8AF7-7810-172F-79BDA6924E98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8" name="object 10">
              <a:extLst>
                <a:ext uri="{FF2B5EF4-FFF2-40B4-BE49-F238E27FC236}">
                  <a16:creationId xmlns:a16="http://schemas.microsoft.com/office/drawing/2014/main" id="{FA8A7446-E2CB-2845-8D12-D3F5A1E15E01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9" name="object 11">
              <a:extLst>
                <a:ext uri="{FF2B5EF4-FFF2-40B4-BE49-F238E27FC236}">
                  <a16:creationId xmlns:a16="http://schemas.microsoft.com/office/drawing/2014/main" id="{F3ECD519-374F-36E0-5088-C1AD6142E6E8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dirty="0">
                <a:solidFill>
                  <a:srgbClr val="FF0000"/>
                </a:solidFill>
              </a:endParaRPr>
            </a:p>
          </p:txBody>
        </p:sp>
      </p:grpSp>
      <p:sp>
        <p:nvSpPr>
          <p:cNvPr id="55" name="object 12">
            <a:extLst>
              <a:ext uri="{FF2B5EF4-FFF2-40B4-BE49-F238E27FC236}">
                <a16:creationId xmlns:a16="http://schemas.microsoft.com/office/drawing/2014/main" id="{D4721F26-2DC3-397F-0B4C-7390063C99F1}"/>
              </a:ext>
            </a:extLst>
          </p:cNvPr>
          <p:cNvSpPr txBox="1"/>
          <p:nvPr/>
        </p:nvSpPr>
        <p:spPr>
          <a:xfrm>
            <a:off x="5768470" y="2185034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56" name="object 13">
            <a:extLst>
              <a:ext uri="{FF2B5EF4-FFF2-40B4-BE49-F238E27FC236}">
                <a16:creationId xmlns:a16="http://schemas.microsoft.com/office/drawing/2014/main" id="{66991DC7-7F6A-2FFA-3B1F-5C58E9225089}"/>
              </a:ext>
            </a:extLst>
          </p:cNvPr>
          <p:cNvGrpSpPr/>
          <p:nvPr/>
        </p:nvGrpSpPr>
        <p:grpSpPr>
          <a:xfrm>
            <a:off x="5534916" y="3226180"/>
            <a:ext cx="1851660" cy="1147572"/>
            <a:chOff x="4782311" y="2807207"/>
            <a:chExt cx="1851660" cy="1147572"/>
          </a:xfrm>
        </p:grpSpPr>
        <p:sp>
          <p:nvSpPr>
            <p:cNvPr id="93" name="object 16">
              <a:extLst>
                <a:ext uri="{FF2B5EF4-FFF2-40B4-BE49-F238E27FC236}">
                  <a16:creationId xmlns:a16="http://schemas.microsoft.com/office/drawing/2014/main" id="{D69D30A8-D4D3-6A5F-2C6B-C41880A2F720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4" name="object 17">
              <a:extLst>
                <a:ext uri="{FF2B5EF4-FFF2-40B4-BE49-F238E27FC236}">
                  <a16:creationId xmlns:a16="http://schemas.microsoft.com/office/drawing/2014/main" id="{B2DEC94A-021A-3E70-02A9-94B054BF7A0B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5" name="object 18">
              <a:extLst>
                <a:ext uri="{FF2B5EF4-FFF2-40B4-BE49-F238E27FC236}">
                  <a16:creationId xmlns:a16="http://schemas.microsoft.com/office/drawing/2014/main" id="{1DBA65BE-954C-0393-D47F-E6959E36C434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solidFill>
              <a:srgbClr val="1C7DDB"/>
            </a:solidFill>
            <a:ln>
              <a:solidFill>
                <a:srgbClr val="0948CB"/>
              </a:solidFill>
            </a:ln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7" name="object 19">
            <a:extLst>
              <a:ext uri="{FF2B5EF4-FFF2-40B4-BE49-F238E27FC236}">
                <a16:creationId xmlns:a16="http://schemas.microsoft.com/office/drawing/2014/main" id="{9D0615B8-47A3-8293-AB5A-CFF6C5C0CA33}"/>
              </a:ext>
            </a:extLst>
          </p:cNvPr>
          <p:cNvSpPr txBox="1"/>
          <p:nvPr/>
        </p:nvSpPr>
        <p:spPr>
          <a:xfrm>
            <a:off x="5768470" y="3305556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58" name="object 20">
            <a:extLst>
              <a:ext uri="{FF2B5EF4-FFF2-40B4-BE49-F238E27FC236}">
                <a16:creationId xmlns:a16="http://schemas.microsoft.com/office/drawing/2014/main" id="{679688A5-8A4F-1F5C-E6AA-D18CBAFF90D5}"/>
              </a:ext>
            </a:extLst>
          </p:cNvPr>
          <p:cNvGrpSpPr/>
          <p:nvPr/>
        </p:nvGrpSpPr>
        <p:grpSpPr>
          <a:xfrm>
            <a:off x="5534916" y="4556632"/>
            <a:ext cx="1851660" cy="1141476"/>
            <a:chOff x="4782311" y="4137659"/>
            <a:chExt cx="1851660" cy="1141476"/>
          </a:xfrm>
        </p:grpSpPr>
        <p:sp>
          <p:nvSpPr>
            <p:cNvPr id="88" name="object 23">
              <a:extLst>
                <a:ext uri="{FF2B5EF4-FFF2-40B4-BE49-F238E27FC236}">
                  <a16:creationId xmlns:a16="http://schemas.microsoft.com/office/drawing/2014/main" id="{44802794-EF4E-0BC2-E283-D5F1FBD02416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9" name="object 24">
              <a:extLst>
                <a:ext uri="{FF2B5EF4-FFF2-40B4-BE49-F238E27FC236}">
                  <a16:creationId xmlns:a16="http://schemas.microsoft.com/office/drawing/2014/main" id="{3D4B72EE-4C1E-9502-0E9E-8E674E68FA53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90" name="object 25">
              <a:extLst>
                <a:ext uri="{FF2B5EF4-FFF2-40B4-BE49-F238E27FC236}">
                  <a16:creationId xmlns:a16="http://schemas.microsoft.com/office/drawing/2014/main" id="{DBCED6FF-06EE-BEE1-95BE-C947E0AD078C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59" name="object 26">
            <a:extLst>
              <a:ext uri="{FF2B5EF4-FFF2-40B4-BE49-F238E27FC236}">
                <a16:creationId xmlns:a16="http://schemas.microsoft.com/office/drawing/2014/main" id="{755624E1-5FA3-85B7-9863-1DC1AD4522B9}"/>
              </a:ext>
            </a:extLst>
          </p:cNvPr>
          <p:cNvSpPr txBox="1"/>
          <p:nvPr/>
        </p:nvSpPr>
        <p:spPr>
          <a:xfrm>
            <a:off x="5730370" y="4739893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60" name="object 27">
            <a:extLst>
              <a:ext uri="{FF2B5EF4-FFF2-40B4-BE49-F238E27FC236}">
                <a16:creationId xmlns:a16="http://schemas.microsoft.com/office/drawing/2014/main" id="{1EB67E38-0D43-66BC-FA90-A72077DEB130}"/>
              </a:ext>
            </a:extLst>
          </p:cNvPr>
          <p:cNvGrpSpPr/>
          <p:nvPr/>
        </p:nvGrpSpPr>
        <p:grpSpPr>
          <a:xfrm>
            <a:off x="7892545" y="4556632"/>
            <a:ext cx="1859280" cy="1141476"/>
            <a:chOff x="7139940" y="4137659"/>
            <a:chExt cx="1859280" cy="1141476"/>
          </a:xfrm>
        </p:grpSpPr>
        <p:sp>
          <p:nvSpPr>
            <p:cNvPr id="83" name="object 30">
              <a:extLst>
                <a:ext uri="{FF2B5EF4-FFF2-40B4-BE49-F238E27FC236}">
                  <a16:creationId xmlns:a16="http://schemas.microsoft.com/office/drawing/2014/main" id="{F9581E04-E042-9499-18AE-0FF1F0747D95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4" name="object 31">
              <a:extLst>
                <a:ext uri="{FF2B5EF4-FFF2-40B4-BE49-F238E27FC236}">
                  <a16:creationId xmlns:a16="http://schemas.microsoft.com/office/drawing/2014/main" id="{250721BB-E11C-62F6-F364-F910BCF6A2E0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5" name="object 32">
              <a:extLst>
                <a:ext uri="{FF2B5EF4-FFF2-40B4-BE49-F238E27FC236}">
                  <a16:creationId xmlns:a16="http://schemas.microsoft.com/office/drawing/2014/main" id="{2F89D4B3-2847-DCE8-5A5D-270987981FFE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1" name="object 33">
            <a:extLst>
              <a:ext uri="{FF2B5EF4-FFF2-40B4-BE49-F238E27FC236}">
                <a16:creationId xmlns:a16="http://schemas.microsoft.com/office/drawing/2014/main" id="{8DC0A369-21A9-4E9C-4880-905F9578400E}"/>
              </a:ext>
            </a:extLst>
          </p:cNvPr>
          <p:cNvSpPr txBox="1"/>
          <p:nvPr/>
        </p:nvSpPr>
        <p:spPr>
          <a:xfrm>
            <a:off x="8053326" y="4844415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62" name="object 34">
            <a:extLst>
              <a:ext uri="{FF2B5EF4-FFF2-40B4-BE49-F238E27FC236}">
                <a16:creationId xmlns:a16="http://schemas.microsoft.com/office/drawing/2014/main" id="{122000DF-48C2-7676-5C3D-D013961A350F}"/>
              </a:ext>
            </a:extLst>
          </p:cNvPr>
          <p:cNvGrpSpPr/>
          <p:nvPr/>
        </p:nvGrpSpPr>
        <p:grpSpPr>
          <a:xfrm>
            <a:off x="7892545" y="3226180"/>
            <a:ext cx="1868423" cy="1143000"/>
            <a:chOff x="7139940" y="2807207"/>
            <a:chExt cx="1868423" cy="1143000"/>
          </a:xfrm>
        </p:grpSpPr>
        <p:sp>
          <p:nvSpPr>
            <p:cNvPr id="78" name="object 37">
              <a:extLst>
                <a:ext uri="{FF2B5EF4-FFF2-40B4-BE49-F238E27FC236}">
                  <a16:creationId xmlns:a16="http://schemas.microsoft.com/office/drawing/2014/main" id="{25E51B52-E33B-BD77-ED30-E91BA66AA1FE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9" name="object 38">
              <a:extLst>
                <a:ext uri="{FF2B5EF4-FFF2-40B4-BE49-F238E27FC236}">
                  <a16:creationId xmlns:a16="http://schemas.microsoft.com/office/drawing/2014/main" id="{A4FFF056-DFCD-51D5-B684-70828A930507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80" name="object 39">
              <a:extLst>
                <a:ext uri="{FF2B5EF4-FFF2-40B4-BE49-F238E27FC236}">
                  <a16:creationId xmlns:a16="http://schemas.microsoft.com/office/drawing/2014/main" id="{7986CA3C-A703-0A59-DAD1-2A2686F8C466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3" name="object 40">
            <a:extLst>
              <a:ext uri="{FF2B5EF4-FFF2-40B4-BE49-F238E27FC236}">
                <a16:creationId xmlns:a16="http://schemas.microsoft.com/office/drawing/2014/main" id="{04C96392-1A80-8ED1-C8ED-F02FE1EF53DF}"/>
              </a:ext>
            </a:extLst>
          </p:cNvPr>
          <p:cNvSpPr txBox="1"/>
          <p:nvPr/>
        </p:nvSpPr>
        <p:spPr>
          <a:xfrm>
            <a:off x="8044183" y="3514978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4" name="object 41">
            <a:extLst>
              <a:ext uri="{FF2B5EF4-FFF2-40B4-BE49-F238E27FC236}">
                <a16:creationId xmlns:a16="http://schemas.microsoft.com/office/drawing/2014/main" id="{D9F8FE3E-238E-EE1B-A181-2852AB78D24A}"/>
              </a:ext>
            </a:extLst>
          </p:cNvPr>
          <p:cNvGrpSpPr/>
          <p:nvPr/>
        </p:nvGrpSpPr>
        <p:grpSpPr>
          <a:xfrm>
            <a:off x="7892545" y="1897253"/>
            <a:ext cx="1851659" cy="1143000"/>
            <a:chOff x="7139940" y="1478280"/>
            <a:chExt cx="1851659" cy="1143000"/>
          </a:xfrm>
        </p:grpSpPr>
        <p:sp>
          <p:nvSpPr>
            <p:cNvPr id="73" name="object 44">
              <a:extLst>
                <a:ext uri="{FF2B5EF4-FFF2-40B4-BE49-F238E27FC236}">
                  <a16:creationId xmlns:a16="http://schemas.microsoft.com/office/drawing/2014/main" id="{1D420BE7-606E-3656-BA64-4ECE548EE285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4" name="object 45">
              <a:extLst>
                <a:ext uri="{FF2B5EF4-FFF2-40B4-BE49-F238E27FC236}">
                  <a16:creationId xmlns:a16="http://schemas.microsoft.com/office/drawing/2014/main" id="{21F5E73E-CE71-25EC-8B20-BDD03568D098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5" name="object 46">
              <a:extLst>
                <a:ext uri="{FF2B5EF4-FFF2-40B4-BE49-F238E27FC236}">
                  <a16:creationId xmlns:a16="http://schemas.microsoft.com/office/drawing/2014/main" id="{935C434A-FEBB-EB30-AE9C-C3B3A87B87F6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5" name="object 47">
            <a:extLst>
              <a:ext uri="{FF2B5EF4-FFF2-40B4-BE49-F238E27FC236}">
                <a16:creationId xmlns:a16="http://schemas.microsoft.com/office/drawing/2014/main" id="{771A6B2E-548B-1092-F197-D220490FD170}"/>
              </a:ext>
            </a:extLst>
          </p:cNvPr>
          <p:cNvSpPr txBox="1">
            <a:spLocks noGrp="1"/>
          </p:cNvSpPr>
          <p:nvPr/>
        </p:nvSpPr>
        <p:spPr>
          <a:xfrm>
            <a:off x="8106666" y="2079878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>
              <a:defRPr sz="4800" b="0" i="0">
                <a:solidFill>
                  <a:srgbClr val="404040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sz="1500" spc="-20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66" name="object 48">
            <a:extLst>
              <a:ext uri="{FF2B5EF4-FFF2-40B4-BE49-F238E27FC236}">
                <a16:creationId xmlns:a16="http://schemas.microsoft.com/office/drawing/2014/main" id="{E069A94F-CE71-ECDD-DD1F-B7B8A1E458A9}"/>
              </a:ext>
            </a:extLst>
          </p:cNvPr>
          <p:cNvGrpSpPr/>
          <p:nvPr/>
        </p:nvGrpSpPr>
        <p:grpSpPr>
          <a:xfrm>
            <a:off x="10248648" y="1897253"/>
            <a:ext cx="1894331" cy="1143000"/>
            <a:chOff x="9496043" y="1478280"/>
            <a:chExt cx="1894331" cy="1143000"/>
          </a:xfrm>
        </p:grpSpPr>
        <p:sp>
          <p:nvSpPr>
            <p:cNvPr id="68" name="object 49">
              <a:extLst>
                <a:ext uri="{FF2B5EF4-FFF2-40B4-BE49-F238E27FC236}">
                  <a16:creationId xmlns:a16="http://schemas.microsoft.com/office/drawing/2014/main" id="{0DED7BD2-EBCF-E0AF-95A9-56572AE85103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69" name="object 50">
              <a:extLst>
                <a:ext uri="{FF2B5EF4-FFF2-40B4-BE49-F238E27FC236}">
                  <a16:creationId xmlns:a16="http://schemas.microsoft.com/office/drawing/2014/main" id="{DE9C7DA9-6513-DBF5-903F-8F1DE154710B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70" name="object 51">
              <a:extLst>
                <a:ext uri="{FF2B5EF4-FFF2-40B4-BE49-F238E27FC236}">
                  <a16:creationId xmlns:a16="http://schemas.microsoft.com/office/drawing/2014/main" id="{BD904292-8B85-3397-230C-AB63B75ED96F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67" name="object 52">
            <a:extLst>
              <a:ext uri="{FF2B5EF4-FFF2-40B4-BE49-F238E27FC236}">
                <a16:creationId xmlns:a16="http://schemas.microsoft.com/office/drawing/2014/main" id="{C063DF4B-A284-84BE-5C95-ED4B6B84ABDE}"/>
              </a:ext>
            </a:extLst>
          </p:cNvPr>
          <p:cNvSpPr txBox="1"/>
          <p:nvPr/>
        </p:nvSpPr>
        <p:spPr>
          <a:xfrm>
            <a:off x="10392921" y="2079878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ACA737E7-DE13-F803-3680-1EF7BE73183E}"/>
              </a:ext>
            </a:extLst>
          </p:cNvPr>
          <p:cNvSpPr/>
          <p:nvPr/>
        </p:nvSpPr>
        <p:spPr>
          <a:xfrm>
            <a:off x="6168571" y="2938144"/>
            <a:ext cx="304800" cy="2849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Arrow: Down 100">
            <a:extLst>
              <a:ext uri="{FF2B5EF4-FFF2-40B4-BE49-F238E27FC236}">
                <a16:creationId xmlns:a16="http://schemas.microsoft.com/office/drawing/2014/main" id="{8CB34CB0-1AE6-F50D-9335-A9E294FFF2DD}"/>
              </a:ext>
            </a:extLst>
          </p:cNvPr>
          <p:cNvSpPr/>
          <p:nvPr/>
        </p:nvSpPr>
        <p:spPr>
          <a:xfrm>
            <a:off x="6290057" y="4278629"/>
            <a:ext cx="304800" cy="2849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36A13281-A483-E9E3-86D0-3769414548BF}"/>
              </a:ext>
            </a:extLst>
          </p:cNvPr>
          <p:cNvSpPr/>
          <p:nvPr/>
        </p:nvSpPr>
        <p:spPr>
          <a:xfrm>
            <a:off x="7386576" y="4844415"/>
            <a:ext cx="478537" cy="282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9F41E121-CE1A-6B70-CCEE-3E59D71E34C9}"/>
              </a:ext>
            </a:extLst>
          </p:cNvPr>
          <p:cNvSpPr/>
          <p:nvPr/>
        </p:nvSpPr>
        <p:spPr>
          <a:xfrm rot="10800000">
            <a:off x="8714772" y="4271641"/>
            <a:ext cx="304800" cy="284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FF25C316-FCBE-4E65-5FE2-D18B5491427A}"/>
              </a:ext>
            </a:extLst>
          </p:cNvPr>
          <p:cNvSpPr/>
          <p:nvPr/>
        </p:nvSpPr>
        <p:spPr>
          <a:xfrm rot="10800000">
            <a:off x="8628253" y="2972061"/>
            <a:ext cx="304800" cy="284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A97FB7FF-9AAB-8EE6-D5F8-4D79D27CF0C0}"/>
              </a:ext>
            </a:extLst>
          </p:cNvPr>
          <p:cNvSpPr/>
          <p:nvPr/>
        </p:nvSpPr>
        <p:spPr>
          <a:xfrm>
            <a:off x="9686293" y="2307771"/>
            <a:ext cx="596393" cy="284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notebook,(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https://github.com/balajivemuri/Applied_Data_Science_Capstone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5" name="object 6">
            <a:extLst>
              <a:ext uri="{FF2B5EF4-FFF2-40B4-BE49-F238E27FC236}">
                <a16:creationId xmlns:a16="http://schemas.microsoft.com/office/drawing/2014/main" id="{00BD2CDC-8428-97DA-2DBF-875A957EEAD4}"/>
              </a:ext>
            </a:extLst>
          </p:cNvPr>
          <p:cNvGrpSpPr/>
          <p:nvPr/>
        </p:nvGrpSpPr>
        <p:grpSpPr>
          <a:xfrm>
            <a:off x="4971034" y="1383355"/>
            <a:ext cx="2621280" cy="1190489"/>
            <a:chOff x="5111496" y="713231"/>
            <a:chExt cx="2621280" cy="1580388"/>
          </a:xfrm>
        </p:grpSpPr>
        <p:sp>
          <p:nvSpPr>
            <p:cNvPr id="44" name="object 9">
              <a:extLst>
                <a:ext uri="{FF2B5EF4-FFF2-40B4-BE49-F238E27FC236}">
                  <a16:creationId xmlns:a16="http://schemas.microsoft.com/office/drawing/2014/main" id="{FF054B0F-ACAF-889F-7C9E-8A80D353D184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5" name="object 10">
              <a:extLst>
                <a:ext uri="{FF2B5EF4-FFF2-40B4-BE49-F238E27FC236}">
                  <a16:creationId xmlns:a16="http://schemas.microsoft.com/office/drawing/2014/main" id="{D8196B42-8E0B-2401-89C8-88FB62E685EF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6" name="object 11">
              <a:extLst>
                <a:ext uri="{FF2B5EF4-FFF2-40B4-BE49-F238E27FC236}">
                  <a16:creationId xmlns:a16="http://schemas.microsoft.com/office/drawing/2014/main" id="{A1293BF0-2ED1-F0AB-5105-06340656F024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7" name="object 12">
            <a:extLst>
              <a:ext uri="{FF2B5EF4-FFF2-40B4-BE49-F238E27FC236}">
                <a16:creationId xmlns:a16="http://schemas.microsoft.com/office/drawing/2014/main" id="{043F7BF0-DC8E-7B0B-D2E5-7B361E8E9164}"/>
              </a:ext>
            </a:extLst>
          </p:cNvPr>
          <p:cNvSpPr txBox="1"/>
          <p:nvPr/>
        </p:nvSpPr>
        <p:spPr>
          <a:xfrm>
            <a:off x="5174107" y="1669350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8" name="object 13">
            <a:extLst>
              <a:ext uri="{FF2B5EF4-FFF2-40B4-BE49-F238E27FC236}">
                <a16:creationId xmlns:a16="http://schemas.microsoft.com/office/drawing/2014/main" id="{AC26B60C-25B5-79D4-C475-71E5AA594D76}"/>
              </a:ext>
            </a:extLst>
          </p:cNvPr>
          <p:cNvGrpSpPr/>
          <p:nvPr/>
        </p:nvGrpSpPr>
        <p:grpSpPr>
          <a:xfrm>
            <a:off x="4971034" y="3343094"/>
            <a:ext cx="2621280" cy="1111756"/>
            <a:chOff x="5111496" y="2589276"/>
            <a:chExt cx="2580131" cy="1580388"/>
          </a:xfrm>
        </p:grpSpPr>
        <p:sp>
          <p:nvSpPr>
            <p:cNvPr id="39" name="object 16">
              <a:extLst>
                <a:ext uri="{FF2B5EF4-FFF2-40B4-BE49-F238E27FC236}">
                  <a16:creationId xmlns:a16="http://schemas.microsoft.com/office/drawing/2014/main" id="{9693FB9D-66DC-7475-CC56-0D45A5D0B1D5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0" name="object 17">
              <a:extLst>
                <a:ext uri="{FF2B5EF4-FFF2-40B4-BE49-F238E27FC236}">
                  <a16:creationId xmlns:a16="http://schemas.microsoft.com/office/drawing/2014/main" id="{0E796127-AA6B-9DFE-C458-20A9DF833005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41" name="object 18">
              <a:extLst>
                <a:ext uri="{FF2B5EF4-FFF2-40B4-BE49-F238E27FC236}">
                  <a16:creationId xmlns:a16="http://schemas.microsoft.com/office/drawing/2014/main" id="{D5188505-2CE0-4E4F-2083-B152939266F8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9" name="object 19">
            <a:extLst>
              <a:ext uri="{FF2B5EF4-FFF2-40B4-BE49-F238E27FC236}">
                <a16:creationId xmlns:a16="http://schemas.microsoft.com/office/drawing/2014/main" id="{CF8CA827-FA57-C215-23AB-405F428005C5}"/>
              </a:ext>
            </a:extLst>
          </p:cNvPr>
          <p:cNvSpPr txBox="1"/>
          <p:nvPr/>
        </p:nvSpPr>
        <p:spPr>
          <a:xfrm>
            <a:off x="5374132" y="3545902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 dirty="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10" name="object 20">
            <a:extLst>
              <a:ext uri="{FF2B5EF4-FFF2-40B4-BE49-F238E27FC236}">
                <a16:creationId xmlns:a16="http://schemas.microsoft.com/office/drawing/2014/main" id="{8DD59769-194A-D97B-55B8-74882F1A708C}"/>
              </a:ext>
            </a:extLst>
          </p:cNvPr>
          <p:cNvGrpSpPr/>
          <p:nvPr/>
        </p:nvGrpSpPr>
        <p:grpSpPr>
          <a:xfrm>
            <a:off x="4971034" y="5239108"/>
            <a:ext cx="2580131" cy="1096748"/>
            <a:chOff x="5111496" y="4465320"/>
            <a:chExt cx="2580131" cy="1580388"/>
          </a:xfrm>
        </p:grpSpPr>
        <p:sp>
          <p:nvSpPr>
            <p:cNvPr id="34" name="object 23">
              <a:extLst>
                <a:ext uri="{FF2B5EF4-FFF2-40B4-BE49-F238E27FC236}">
                  <a16:creationId xmlns:a16="http://schemas.microsoft.com/office/drawing/2014/main" id="{24558316-A552-FD1E-DC17-8FAB6835D646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5" name="object 24">
              <a:extLst>
                <a:ext uri="{FF2B5EF4-FFF2-40B4-BE49-F238E27FC236}">
                  <a16:creationId xmlns:a16="http://schemas.microsoft.com/office/drawing/2014/main" id="{E840CCA2-6E4A-087B-5E38-BBF30E22B3CE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6" name="object 25">
              <a:extLst>
                <a:ext uri="{FF2B5EF4-FFF2-40B4-BE49-F238E27FC236}">
                  <a16:creationId xmlns:a16="http://schemas.microsoft.com/office/drawing/2014/main" id="{FB5C6621-07FA-EE56-67BA-03FBD0F23A3B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2" name="object 26">
            <a:extLst>
              <a:ext uri="{FF2B5EF4-FFF2-40B4-BE49-F238E27FC236}">
                <a16:creationId xmlns:a16="http://schemas.microsoft.com/office/drawing/2014/main" id="{6B57A8E6-578A-596C-2297-AC433CAEBD26}"/>
              </a:ext>
            </a:extLst>
          </p:cNvPr>
          <p:cNvSpPr txBox="1"/>
          <p:nvPr/>
        </p:nvSpPr>
        <p:spPr>
          <a:xfrm>
            <a:off x="5329554" y="5419534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3" name="object 27">
            <a:extLst>
              <a:ext uri="{FF2B5EF4-FFF2-40B4-BE49-F238E27FC236}">
                <a16:creationId xmlns:a16="http://schemas.microsoft.com/office/drawing/2014/main" id="{ECED2076-600E-F313-3928-16D7E62A3F0B}"/>
              </a:ext>
            </a:extLst>
          </p:cNvPr>
          <p:cNvGrpSpPr/>
          <p:nvPr/>
        </p:nvGrpSpPr>
        <p:grpSpPr>
          <a:xfrm>
            <a:off x="8297926" y="5573203"/>
            <a:ext cx="2580131" cy="572282"/>
            <a:chOff x="8438388" y="4465320"/>
            <a:chExt cx="2580131" cy="1580388"/>
          </a:xfrm>
        </p:grpSpPr>
        <p:sp>
          <p:nvSpPr>
            <p:cNvPr id="29" name="object 30">
              <a:extLst>
                <a:ext uri="{FF2B5EF4-FFF2-40B4-BE49-F238E27FC236}">
                  <a16:creationId xmlns:a16="http://schemas.microsoft.com/office/drawing/2014/main" id="{6DA5A54F-4D1C-4122-44F2-16814F18A248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0" name="object 31">
              <a:extLst>
                <a:ext uri="{FF2B5EF4-FFF2-40B4-BE49-F238E27FC236}">
                  <a16:creationId xmlns:a16="http://schemas.microsoft.com/office/drawing/2014/main" id="{FB94BDF8-1CA7-D76D-565C-ED0D093E7580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31" name="object 32">
              <a:extLst>
                <a:ext uri="{FF2B5EF4-FFF2-40B4-BE49-F238E27FC236}">
                  <a16:creationId xmlns:a16="http://schemas.microsoft.com/office/drawing/2014/main" id="{F8C6612D-6CDD-63E3-0279-51113C4A8406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4" name="object 33">
            <a:extLst>
              <a:ext uri="{FF2B5EF4-FFF2-40B4-BE49-F238E27FC236}">
                <a16:creationId xmlns:a16="http://schemas.microsoft.com/office/drawing/2014/main" id="{8C5377B7-8F24-F147-447B-3E54C0B340F8}"/>
              </a:ext>
            </a:extLst>
          </p:cNvPr>
          <p:cNvSpPr txBox="1"/>
          <p:nvPr/>
        </p:nvSpPr>
        <p:spPr>
          <a:xfrm>
            <a:off x="8586978" y="5573203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5" name="object 34">
            <a:extLst>
              <a:ext uri="{FF2B5EF4-FFF2-40B4-BE49-F238E27FC236}">
                <a16:creationId xmlns:a16="http://schemas.microsoft.com/office/drawing/2014/main" id="{A9B2376E-1345-4C7F-29D7-D1BC4D581A36}"/>
              </a:ext>
            </a:extLst>
          </p:cNvPr>
          <p:cNvGrpSpPr/>
          <p:nvPr/>
        </p:nvGrpSpPr>
        <p:grpSpPr>
          <a:xfrm>
            <a:off x="8297926" y="3154489"/>
            <a:ext cx="2580131" cy="1612392"/>
            <a:chOff x="8438388" y="2589276"/>
            <a:chExt cx="2580131" cy="1612392"/>
          </a:xfrm>
        </p:grpSpPr>
        <p:sp>
          <p:nvSpPr>
            <p:cNvPr id="24" name="object 37">
              <a:extLst>
                <a:ext uri="{FF2B5EF4-FFF2-40B4-BE49-F238E27FC236}">
                  <a16:creationId xmlns:a16="http://schemas.microsoft.com/office/drawing/2014/main" id="{B8ABBE95-FAEC-D183-EB46-91931AB77040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5" name="object 38">
              <a:extLst>
                <a:ext uri="{FF2B5EF4-FFF2-40B4-BE49-F238E27FC236}">
                  <a16:creationId xmlns:a16="http://schemas.microsoft.com/office/drawing/2014/main" id="{F1F11E20-0054-AF4F-29B2-31325F45CDAC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6" name="object 39">
              <a:extLst>
                <a:ext uri="{FF2B5EF4-FFF2-40B4-BE49-F238E27FC236}">
                  <a16:creationId xmlns:a16="http://schemas.microsoft.com/office/drawing/2014/main" id="{7D92C359-5FF7-54C5-C30C-EF9AE449EDF4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solidFill>
              <a:srgbClr val="1C7DDB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6" name="object 40">
            <a:extLst>
              <a:ext uri="{FF2B5EF4-FFF2-40B4-BE49-F238E27FC236}">
                <a16:creationId xmlns:a16="http://schemas.microsoft.com/office/drawing/2014/main" id="{263ECB8E-0643-F504-00D5-CB9CBDF67783}"/>
              </a:ext>
            </a:extLst>
          </p:cNvPr>
          <p:cNvSpPr txBox="1"/>
          <p:nvPr/>
        </p:nvSpPr>
        <p:spPr>
          <a:xfrm>
            <a:off x="8699754" y="3236023"/>
            <a:ext cx="1708150" cy="1282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17" name="object 41">
            <a:extLst>
              <a:ext uri="{FF2B5EF4-FFF2-40B4-BE49-F238E27FC236}">
                <a16:creationId xmlns:a16="http://schemas.microsoft.com/office/drawing/2014/main" id="{35F87A26-3DFA-DF8D-E216-6F21FD776C35}"/>
              </a:ext>
            </a:extLst>
          </p:cNvPr>
          <p:cNvGrpSpPr/>
          <p:nvPr/>
        </p:nvGrpSpPr>
        <p:grpSpPr>
          <a:xfrm>
            <a:off x="8297926" y="1399427"/>
            <a:ext cx="2580131" cy="1069506"/>
            <a:chOff x="8438388" y="713231"/>
            <a:chExt cx="2580131" cy="1580388"/>
          </a:xfrm>
          <a:solidFill>
            <a:srgbClr val="1C7DDB"/>
          </a:solidFill>
        </p:grpSpPr>
        <p:sp>
          <p:nvSpPr>
            <p:cNvPr id="19" name="object 42">
              <a:extLst>
                <a:ext uri="{FF2B5EF4-FFF2-40B4-BE49-F238E27FC236}">
                  <a16:creationId xmlns:a16="http://schemas.microsoft.com/office/drawing/2014/main" id="{B5A34D54-7DFF-0FBB-CF5E-B96D5336C80C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0" name="object 43">
              <a:extLst>
                <a:ext uri="{FF2B5EF4-FFF2-40B4-BE49-F238E27FC236}">
                  <a16:creationId xmlns:a16="http://schemas.microsoft.com/office/drawing/2014/main" id="{6B147E3F-96F1-86B9-F922-F3F591CA3A50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21" name="object 44">
              <a:extLst>
                <a:ext uri="{FF2B5EF4-FFF2-40B4-BE49-F238E27FC236}">
                  <a16:creationId xmlns:a16="http://schemas.microsoft.com/office/drawing/2014/main" id="{4D6F7C2E-9642-3A12-4937-7805295B13D7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8" name="object 45">
            <a:extLst>
              <a:ext uri="{FF2B5EF4-FFF2-40B4-BE49-F238E27FC236}">
                <a16:creationId xmlns:a16="http://schemas.microsoft.com/office/drawing/2014/main" id="{D24DBC4B-3427-B8D8-DD24-CAC761C9FAF8}"/>
              </a:ext>
            </a:extLst>
          </p:cNvPr>
          <p:cNvSpPr txBox="1"/>
          <p:nvPr/>
        </p:nvSpPr>
        <p:spPr>
          <a:xfrm>
            <a:off x="8565642" y="1561191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ECCF52A6-4F73-C982-6361-4B5E6569F2B0}"/>
              </a:ext>
            </a:extLst>
          </p:cNvPr>
          <p:cNvSpPr/>
          <p:nvPr/>
        </p:nvSpPr>
        <p:spPr>
          <a:xfrm>
            <a:off x="5986780" y="4454850"/>
            <a:ext cx="341630" cy="7692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E50C7B01-E7E3-7FB7-E552-5E04BED33AEF}"/>
              </a:ext>
            </a:extLst>
          </p:cNvPr>
          <p:cNvSpPr/>
          <p:nvPr/>
        </p:nvSpPr>
        <p:spPr>
          <a:xfrm rot="10800000">
            <a:off x="9441939" y="2502967"/>
            <a:ext cx="435610" cy="668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3589E155-A5C0-89C4-E012-E6A16B6160C3}"/>
              </a:ext>
            </a:extLst>
          </p:cNvPr>
          <p:cNvSpPr/>
          <p:nvPr/>
        </p:nvSpPr>
        <p:spPr>
          <a:xfrm rot="10800000">
            <a:off x="9478771" y="4698300"/>
            <a:ext cx="341630" cy="780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3945E5BB-BDE3-8471-1588-82E865AB35D4}"/>
              </a:ext>
            </a:extLst>
          </p:cNvPr>
          <p:cNvSpPr/>
          <p:nvPr/>
        </p:nvSpPr>
        <p:spPr>
          <a:xfrm>
            <a:off x="7522591" y="5692004"/>
            <a:ext cx="746380" cy="352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8DB138DB-0EEE-AE53-4004-9B1AA9E91389}"/>
              </a:ext>
            </a:extLst>
          </p:cNvPr>
          <p:cNvSpPr/>
          <p:nvPr/>
        </p:nvSpPr>
        <p:spPr>
          <a:xfrm>
            <a:off x="6043294" y="2627484"/>
            <a:ext cx="435610" cy="6682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</TotalTime>
  <Words>2562</Words>
  <Application>Microsoft Office PowerPoint</Application>
  <PresentationFormat>Widescreen</PresentationFormat>
  <Paragraphs>374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-apple-system</vt:lpstr>
      <vt:lpstr>Arial</vt:lpstr>
      <vt:lpstr>Calibri</vt:lpstr>
      <vt:lpstr>Calibri Light</vt:lpstr>
      <vt:lpstr>Carlito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vemuri balaji</cp:lastModifiedBy>
  <cp:revision>200</cp:revision>
  <dcterms:created xsi:type="dcterms:W3CDTF">2021-04-29T18:58:34Z</dcterms:created>
  <dcterms:modified xsi:type="dcterms:W3CDTF">2023-02-28T16:55:53Z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